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notesMasterIdLst>
    <p:notesMasterId r:id="rId30"/>
  </p:notesMasterIdLst>
  <p:sldIdLst>
    <p:sldId id="256" r:id="rId5"/>
    <p:sldId id="257" r:id="rId6"/>
    <p:sldId id="258" r:id="rId7"/>
    <p:sldId id="259" r:id="rId8"/>
    <p:sldId id="260" r:id="rId9"/>
    <p:sldId id="279" r:id="rId10"/>
    <p:sldId id="261" r:id="rId11"/>
    <p:sldId id="282" r:id="rId12"/>
    <p:sldId id="284" r:id="rId13"/>
    <p:sldId id="264" r:id="rId14"/>
    <p:sldId id="270" r:id="rId15"/>
    <p:sldId id="269" r:id="rId16"/>
    <p:sldId id="263" r:id="rId17"/>
    <p:sldId id="271" r:id="rId18"/>
    <p:sldId id="272" r:id="rId19"/>
    <p:sldId id="273" r:id="rId20"/>
    <p:sldId id="276" r:id="rId21"/>
    <p:sldId id="277" r:id="rId22"/>
    <p:sldId id="265" r:id="rId23"/>
    <p:sldId id="285" r:id="rId24"/>
    <p:sldId id="278" r:id="rId25"/>
    <p:sldId id="266" r:id="rId26"/>
    <p:sldId id="267" r:id="rId27"/>
    <p:sldId id="275" r:id="rId28"/>
    <p:sldId id="274" r:id="rId2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67FA67-B0FD-47ED-AA31-C4A2E707EC04}" v="684" dt="2024-06-23T22:22:34.339"/>
    <p1510:client id="{5C2FBB0D-53B0-5E50-438B-BA5022D28BFA}" v="1667" dt="2024-06-23T22:19:01.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976" autoAdjust="0"/>
  </p:normalViewPr>
  <p:slideViewPr>
    <p:cSldViewPr snapToGrid="0">
      <p:cViewPr>
        <p:scale>
          <a:sx n="100" d="100"/>
          <a:sy n="100" d="100"/>
        </p:scale>
        <p:origin x="3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94B34-E4CD-469D-B500-BBEE63BA49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EDC9397-8267-4D72-B71C-C0B38145691C}">
      <dgm:prSet/>
      <dgm:spPr/>
      <dgm:t>
        <a:bodyPr/>
        <a:lstStyle/>
        <a:p>
          <a:r>
            <a:rPr lang="en-US" baseline="0"/>
            <a:t>Analysis of related works.</a:t>
          </a:r>
          <a:endParaRPr lang="en-US"/>
        </a:p>
      </dgm:t>
    </dgm:pt>
    <dgm:pt modelId="{BF73DC37-A0F5-4126-B8AF-2F039E3BE9B2}" type="parTrans" cxnId="{48ECD1FF-28C6-47C0-9B25-F1AFE809B346}">
      <dgm:prSet/>
      <dgm:spPr/>
      <dgm:t>
        <a:bodyPr/>
        <a:lstStyle/>
        <a:p>
          <a:endParaRPr lang="en-US"/>
        </a:p>
      </dgm:t>
    </dgm:pt>
    <dgm:pt modelId="{E60D17EE-6EEB-4DAB-8210-9869644CB47E}" type="sibTrans" cxnId="{48ECD1FF-28C6-47C0-9B25-F1AFE809B346}">
      <dgm:prSet/>
      <dgm:spPr/>
      <dgm:t>
        <a:bodyPr/>
        <a:lstStyle/>
        <a:p>
          <a:endParaRPr lang="en-US"/>
        </a:p>
      </dgm:t>
    </dgm:pt>
    <dgm:pt modelId="{88ED5A59-4965-4574-B726-253DE3ED6C8E}">
      <dgm:prSet/>
      <dgm:spPr/>
      <dgm:t>
        <a:bodyPr/>
        <a:lstStyle/>
        <a:p>
          <a:r>
            <a:rPr lang="en-US" baseline="0"/>
            <a:t>Dataset selection.</a:t>
          </a:r>
          <a:endParaRPr lang="en-US"/>
        </a:p>
      </dgm:t>
    </dgm:pt>
    <dgm:pt modelId="{84BD9F08-6368-49FB-B05C-F2C3FC0A3141}" type="parTrans" cxnId="{4BF48CAE-BD1F-4782-B7C9-EE340ACA353E}">
      <dgm:prSet/>
      <dgm:spPr/>
      <dgm:t>
        <a:bodyPr/>
        <a:lstStyle/>
        <a:p>
          <a:endParaRPr lang="en-US"/>
        </a:p>
      </dgm:t>
    </dgm:pt>
    <dgm:pt modelId="{C330A543-1C90-4789-A90E-88C33F4AA69E}" type="sibTrans" cxnId="{4BF48CAE-BD1F-4782-B7C9-EE340ACA353E}">
      <dgm:prSet/>
      <dgm:spPr/>
      <dgm:t>
        <a:bodyPr/>
        <a:lstStyle/>
        <a:p>
          <a:endParaRPr lang="en-US"/>
        </a:p>
      </dgm:t>
    </dgm:pt>
    <dgm:pt modelId="{D253F9D7-514E-49D1-95E2-61AF32F9C269}">
      <dgm:prSet/>
      <dgm:spPr/>
      <dgm:t>
        <a:bodyPr/>
        <a:lstStyle/>
        <a:p>
          <a:r>
            <a:rPr lang="en-US" baseline="0"/>
            <a:t>Feature selection and inference.</a:t>
          </a:r>
          <a:endParaRPr lang="en-US"/>
        </a:p>
      </dgm:t>
    </dgm:pt>
    <dgm:pt modelId="{5F747943-0C03-43CD-BCFD-563885CD8886}" type="parTrans" cxnId="{B32894A2-1C18-4925-8172-30CEF98A79C6}">
      <dgm:prSet/>
      <dgm:spPr/>
      <dgm:t>
        <a:bodyPr/>
        <a:lstStyle/>
        <a:p>
          <a:endParaRPr lang="en-US"/>
        </a:p>
      </dgm:t>
    </dgm:pt>
    <dgm:pt modelId="{E44D9830-C89C-47AE-8DDC-8EBDC74347EC}" type="sibTrans" cxnId="{B32894A2-1C18-4925-8172-30CEF98A79C6}">
      <dgm:prSet/>
      <dgm:spPr/>
      <dgm:t>
        <a:bodyPr/>
        <a:lstStyle/>
        <a:p>
          <a:endParaRPr lang="en-US"/>
        </a:p>
      </dgm:t>
    </dgm:pt>
    <dgm:pt modelId="{CAE38030-6F6E-42D1-BB0F-786921AF9701}">
      <dgm:prSet/>
      <dgm:spPr/>
      <dgm:t>
        <a:bodyPr/>
        <a:lstStyle/>
        <a:p>
          <a:r>
            <a:rPr lang="en-US" baseline="0"/>
            <a:t>Model creation.</a:t>
          </a:r>
          <a:endParaRPr lang="en-US"/>
        </a:p>
      </dgm:t>
    </dgm:pt>
    <dgm:pt modelId="{3A36D4C4-3FB4-40C8-A461-A93E4DB92C4A}" type="parTrans" cxnId="{595116F5-7C0F-4C62-B36D-3F9254BA3CA5}">
      <dgm:prSet/>
      <dgm:spPr/>
      <dgm:t>
        <a:bodyPr/>
        <a:lstStyle/>
        <a:p>
          <a:endParaRPr lang="en-US"/>
        </a:p>
      </dgm:t>
    </dgm:pt>
    <dgm:pt modelId="{7EC8C06E-E792-4AD5-973A-58CDB9961DBE}" type="sibTrans" cxnId="{595116F5-7C0F-4C62-B36D-3F9254BA3CA5}">
      <dgm:prSet/>
      <dgm:spPr/>
      <dgm:t>
        <a:bodyPr/>
        <a:lstStyle/>
        <a:p>
          <a:endParaRPr lang="en-US"/>
        </a:p>
      </dgm:t>
    </dgm:pt>
    <dgm:pt modelId="{7FAF7188-83B8-4E38-9F81-D44C0D60E9D4}">
      <dgm:prSet/>
      <dgm:spPr/>
      <dgm:t>
        <a:bodyPr/>
        <a:lstStyle/>
        <a:p>
          <a:r>
            <a:rPr lang="en-US" baseline="0"/>
            <a:t>Gathering of participant data.</a:t>
          </a:r>
          <a:endParaRPr lang="en-US"/>
        </a:p>
      </dgm:t>
    </dgm:pt>
    <dgm:pt modelId="{238F2FB2-D47A-4ED7-BEFD-FC8A535904A9}" type="parTrans" cxnId="{60812461-1114-4B64-AEF8-68A0C32B7F69}">
      <dgm:prSet/>
      <dgm:spPr/>
      <dgm:t>
        <a:bodyPr/>
        <a:lstStyle/>
        <a:p>
          <a:endParaRPr lang="en-US"/>
        </a:p>
      </dgm:t>
    </dgm:pt>
    <dgm:pt modelId="{9832FBC3-3068-443E-8896-66D08260F821}" type="sibTrans" cxnId="{60812461-1114-4B64-AEF8-68A0C32B7F69}">
      <dgm:prSet/>
      <dgm:spPr/>
      <dgm:t>
        <a:bodyPr/>
        <a:lstStyle/>
        <a:p>
          <a:endParaRPr lang="en-US"/>
        </a:p>
      </dgm:t>
    </dgm:pt>
    <dgm:pt modelId="{FE326C42-E42F-4AF5-8E0B-EDF0933A0D3B}">
      <dgm:prSet/>
      <dgm:spPr/>
      <dgm:t>
        <a:bodyPr/>
        <a:lstStyle/>
        <a:p>
          <a:r>
            <a:rPr lang="en-US" baseline="0"/>
            <a:t>Test and analysis of results.</a:t>
          </a:r>
          <a:endParaRPr lang="en-US"/>
        </a:p>
      </dgm:t>
    </dgm:pt>
    <dgm:pt modelId="{66DEEB15-016E-4F83-A57D-5C2E49F2722C}" type="parTrans" cxnId="{67DF417C-A3F1-424A-88E2-CC15A3342114}">
      <dgm:prSet/>
      <dgm:spPr/>
      <dgm:t>
        <a:bodyPr/>
        <a:lstStyle/>
        <a:p>
          <a:endParaRPr lang="en-US"/>
        </a:p>
      </dgm:t>
    </dgm:pt>
    <dgm:pt modelId="{ACE8D8EE-FA0A-49CC-8CEF-8CD586FF04E6}" type="sibTrans" cxnId="{67DF417C-A3F1-424A-88E2-CC15A3342114}">
      <dgm:prSet/>
      <dgm:spPr/>
      <dgm:t>
        <a:bodyPr/>
        <a:lstStyle/>
        <a:p>
          <a:endParaRPr lang="en-US"/>
        </a:p>
      </dgm:t>
    </dgm:pt>
    <dgm:pt modelId="{180077D8-1ED1-4307-95DE-7DFD281CD6C6}" type="pres">
      <dgm:prSet presAssocID="{73894B34-E4CD-469D-B500-BBEE63BA493C}" presName="root" presStyleCnt="0">
        <dgm:presLayoutVars>
          <dgm:dir/>
          <dgm:resizeHandles val="exact"/>
        </dgm:presLayoutVars>
      </dgm:prSet>
      <dgm:spPr/>
    </dgm:pt>
    <dgm:pt modelId="{489FA488-C487-401F-8FBC-A88CC1D9381C}" type="pres">
      <dgm:prSet presAssocID="{3EDC9397-8267-4D72-B71C-C0B38145691C}" presName="compNode" presStyleCnt="0"/>
      <dgm:spPr/>
    </dgm:pt>
    <dgm:pt modelId="{D2ADEE92-DE53-43A7-9D2F-76889A674A80}" type="pres">
      <dgm:prSet presAssocID="{3EDC9397-8267-4D72-B71C-C0B38145691C}" presName="bgRect" presStyleLbl="bgShp" presStyleIdx="0" presStyleCnt="6"/>
      <dgm:spPr/>
    </dgm:pt>
    <dgm:pt modelId="{C7987075-4ADB-471F-BCBB-B884368779A2}" type="pres">
      <dgm:prSet presAssocID="{3EDC9397-8267-4D72-B71C-C0B3814569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1211E69-F4EF-4CD4-B9A3-1DAF831B643F}" type="pres">
      <dgm:prSet presAssocID="{3EDC9397-8267-4D72-B71C-C0B38145691C}" presName="spaceRect" presStyleCnt="0"/>
      <dgm:spPr/>
    </dgm:pt>
    <dgm:pt modelId="{7C185FB7-54D8-4987-9358-825C9324675C}" type="pres">
      <dgm:prSet presAssocID="{3EDC9397-8267-4D72-B71C-C0B38145691C}" presName="parTx" presStyleLbl="revTx" presStyleIdx="0" presStyleCnt="6">
        <dgm:presLayoutVars>
          <dgm:chMax val="0"/>
          <dgm:chPref val="0"/>
        </dgm:presLayoutVars>
      </dgm:prSet>
      <dgm:spPr/>
    </dgm:pt>
    <dgm:pt modelId="{604CDCD7-97CC-4C83-B236-D10CE69482C6}" type="pres">
      <dgm:prSet presAssocID="{E60D17EE-6EEB-4DAB-8210-9869644CB47E}" presName="sibTrans" presStyleCnt="0"/>
      <dgm:spPr/>
    </dgm:pt>
    <dgm:pt modelId="{259D6BA0-42A8-4B43-9568-0B42EA36F64D}" type="pres">
      <dgm:prSet presAssocID="{88ED5A59-4965-4574-B726-253DE3ED6C8E}" presName="compNode" presStyleCnt="0"/>
      <dgm:spPr/>
    </dgm:pt>
    <dgm:pt modelId="{AACCEA59-E023-4B7C-A142-B22EB0843932}" type="pres">
      <dgm:prSet presAssocID="{88ED5A59-4965-4574-B726-253DE3ED6C8E}" presName="bgRect" presStyleLbl="bgShp" presStyleIdx="1" presStyleCnt="6"/>
      <dgm:spPr/>
    </dgm:pt>
    <dgm:pt modelId="{6ADD5A1A-F1B8-4E37-AE33-C2D31A16E837}" type="pres">
      <dgm:prSet presAssocID="{88ED5A59-4965-4574-B726-253DE3ED6C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5D5D693-2C19-4A63-A1F6-D389628BF4A5}" type="pres">
      <dgm:prSet presAssocID="{88ED5A59-4965-4574-B726-253DE3ED6C8E}" presName="spaceRect" presStyleCnt="0"/>
      <dgm:spPr/>
    </dgm:pt>
    <dgm:pt modelId="{56B06B72-EED0-4CC0-83F6-6D8FABFCDDBF}" type="pres">
      <dgm:prSet presAssocID="{88ED5A59-4965-4574-B726-253DE3ED6C8E}" presName="parTx" presStyleLbl="revTx" presStyleIdx="1" presStyleCnt="6">
        <dgm:presLayoutVars>
          <dgm:chMax val="0"/>
          <dgm:chPref val="0"/>
        </dgm:presLayoutVars>
      </dgm:prSet>
      <dgm:spPr/>
    </dgm:pt>
    <dgm:pt modelId="{2A583F1F-03DA-43D1-8FCA-54E2FE880B5A}" type="pres">
      <dgm:prSet presAssocID="{C330A543-1C90-4789-A90E-88C33F4AA69E}" presName="sibTrans" presStyleCnt="0"/>
      <dgm:spPr/>
    </dgm:pt>
    <dgm:pt modelId="{097195F7-5872-46B4-BD86-3BD50FB2D1EF}" type="pres">
      <dgm:prSet presAssocID="{D253F9D7-514E-49D1-95E2-61AF32F9C269}" presName="compNode" presStyleCnt="0"/>
      <dgm:spPr/>
    </dgm:pt>
    <dgm:pt modelId="{6318FC91-D2FB-498A-9719-0E5E8869A36A}" type="pres">
      <dgm:prSet presAssocID="{D253F9D7-514E-49D1-95E2-61AF32F9C269}" presName="bgRect" presStyleLbl="bgShp" presStyleIdx="2" presStyleCnt="6"/>
      <dgm:spPr/>
    </dgm:pt>
    <dgm:pt modelId="{A7A891AD-58DC-4839-9561-EBE0F126AF54}" type="pres">
      <dgm:prSet presAssocID="{D253F9D7-514E-49D1-95E2-61AF32F9C26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A92E8934-0DE3-4303-9139-F6938B7DF128}" type="pres">
      <dgm:prSet presAssocID="{D253F9D7-514E-49D1-95E2-61AF32F9C269}" presName="spaceRect" presStyleCnt="0"/>
      <dgm:spPr/>
    </dgm:pt>
    <dgm:pt modelId="{EDA06E12-ED2B-4AFB-A063-BFD8E527A0A4}" type="pres">
      <dgm:prSet presAssocID="{D253F9D7-514E-49D1-95E2-61AF32F9C269}" presName="parTx" presStyleLbl="revTx" presStyleIdx="2" presStyleCnt="6">
        <dgm:presLayoutVars>
          <dgm:chMax val="0"/>
          <dgm:chPref val="0"/>
        </dgm:presLayoutVars>
      </dgm:prSet>
      <dgm:spPr/>
    </dgm:pt>
    <dgm:pt modelId="{6348F3FA-F093-4797-ACBC-19C4F07EC69A}" type="pres">
      <dgm:prSet presAssocID="{E44D9830-C89C-47AE-8DDC-8EBDC74347EC}" presName="sibTrans" presStyleCnt="0"/>
      <dgm:spPr/>
    </dgm:pt>
    <dgm:pt modelId="{1AB03A39-E92D-4E4C-B397-4B6673AB09B6}" type="pres">
      <dgm:prSet presAssocID="{CAE38030-6F6E-42D1-BB0F-786921AF9701}" presName="compNode" presStyleCnt="0"/>
      <dgm:spPr/>
    </dgm:pt>
    <dgm:pt modelId="{FE55A888-4A42-4D18-879F-0C3EA9218D7D}" type="pres">
      <dgm:prSet presAssocID="{CAE38030-6F6E-42D1-BB0F-786921AF9701}" presName="bgRect" presStyleLbl="bgShp" presStyleIdx="3" presStyleCnt="6"/>
      <dgm:spPr/>
    </dgm:pt>
    <dgm:pt modelId="{0FABC86E-9C19-44E0-8BB2-E918B477AC7F}" type="pres">
      <dgm:prSet presAssocID="{CAE38030-6F6E-42D1-BB0F-786921AF970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12D44775-BE71-4D7C-9980-787BF7A11138}" type="pres">
      <dgm:prSet presAssocID="{CAE38030-6F6E-42D1-BB0F-786921AF9701}" presName="spaceRect" presStyleCnt="0"/>
      <dgm:spPr/>
    </dgm:pt>
    <dgm:pt modelId="{F4BECD59-5596-4814-AEFE-F835E2AD63C4}" type="pres">
      <dgm:prSet presAssocID="{CAE38030-6F6E-42D1-BB0F-786921AF9701}" presName="parTx" presStyleLbl="revTx" presStyleIdx="3" presStyleCnt="6">
        <dgm:presLayoutVars>
          <dgm:chMax val="0"/>
          <dgm:chPref val="0"/>
        </dgm:presLayoutVars>
      </dgm:prSet>
      <dgm:spPr/>
    </dgm:pt>
    <dgm:pt modelId="{6C18AF41-1B19-4865-BE08-5E8854AA1A32}" type="pres">
      <dgm:prSet presAssocID="{7EC8C06E-E792-4AD5-973A-58CDB9961DBE}" presName="sibTrans" presStyleCnt="0"/>
      <dgm:spPr/>
    </dgm:pt>
    <dgm:pt modelId="{4B6BFC2A-7F16-4270-8744-4AD95A3919DA}" type="pres">
      <dgm:prSet presAssocID="{7FAF7188-83B8-4E38-9F81-D44C0D60E9D4}" presName="compNode" presStyleCnt="0"/>
      <dgm:spPr/>
    </dgm:pt>
    <dgm:pt modelId="{AEBD26ED-C220-4F49-869E-3FD38FBAACDC}" type="pres">
      <dgm:prSet presAssocID="{7FAF7188-83B8-4E38-9F81-D44C0D60E9D4}" presName="bgRect" presStyleLbl="bgShp" presStyleIdx="4" presStyleCnt="6"/>
      <dgm:spPr/>
    </dgm:pt>
    <dgm:pt modelId="{F455857D-343C-4A92-802A-8D12180F8E26}" type="pres">
      <dgm:prSet presAssocID="{7FAF7188-83B8-4E38-9F81-D44C0D60E9D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9D69A4CE-C3E6-461C-851A-F880ED659B2B}" type="pres">
      <dgm:prSet presAssocID="{7FAF7188-83B8-4E38-9F81-D44C0D60E9D4}" presName="spaceRect" presStyleCnt="0"/>
      <dgm:spPr/>
    </dgm:pt>
    <dgm:pt modelId="{0DE7E415-28E0-4B8A-9298-ED4045A4FF69}" type="pres">
      <dgm:prSet presAssocID="{7FAF7188-83B8-4E38-9F81-D44C0D60E9D4}" presName="parTx" presStyleLbl="revTx" presStyleIdx="4" presStyleCnt="6">
        <dgm:presLayoutVars>
          <dgm:chMax val="0"/>
          <dgm:chPref val="0"/>
        </dgm:presLayoutVars>
      </dgm:prSet>
      <dgm:spPr/>
    </dgm:pt>
    <dgm:pt modelId="{C0B8526D-8FB9-4BBC-89F2-E75D9702853C}" type="pres">
      <dgm:prSet presAssocID="{9832FBC3-3068-443E-8896-66D08260F821}" presName="sibTrans" presStyleCnt="0"/>
      <dgm:spPr/>
    </dgm:pt>
    <dgm:pt modelId="{E312EFA1-550E-4059-9A5F-278C966ECF16}" type="pres">
      <dgm:prSet presAssocID="{FE326C42-E42F-4AF5-8E0B-EDF0933A0D3B}" presName="compNode" presStyleCnt="0"/>
      <dgm:spPr/>
    </dgm:pt>
    <dgm:pt modelId="{4A81ED7E-6754-4814-8974-380643811F4B}" type="pres">
      <dgm:prSet presAssocID="{FE326C42-E42F-4AF5-8E0B-EDF0933A0D3B}" presName="bgRect" presStyleLbl="bgShp" presStyleIdx="5" presStyleCnt="6"/>
      <dgm:spPr/>
    </dgm:pt>
    <dgm:pt modelId="{FC44B12F-FA69-4ED4-8C91-5BAE19418BDC}" type="pres">
      <dgm:prSet presAssocID="{FE326C42-E42F-4AF5-8E0B-EDF0933A0D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st tubes"/>
        </a:ext>
      </dgm:extLst>
    </dgm:pt>
    <dgm:pt modelId="{A23A94C0-A10E-4CB3-900E-5A0DAB314056}" type="pres">
      <dgm:prSet presAssocID="{FE326C42-E42F-4AF5-8E0B-EDF0933A0D3B}" presName="spaceRect" presStyleCnt="0"/>
      <dgm:spPr/>
    </dgm:pt>
    <dgm:pt modelId="{6EFAC971-8607-49A7-821C-6E2BCBDBB55D}" type="pres">
      <dgm:prSet presAssocID="{FE326C42-E42F-4AF5-8E0B-EDF0933A0D3B}" presName="parTx" presStyleLbl="revTx" presStyleIdx="5" presStyleCnt="6">
        <dgm:presLayoutVars>
          <dgm:chMax val="0"/>
          <dgm:chPref val="0"/>
        </dgm:presLayoutVars>
      </dgm:prSet>
      <dgm:spPr/>
    </dgm:pt>
  </dgm:ptLst>
  <dgm:cxnLst>
    <dgm:cxn modelId="{DEC75112-1D95-49EF-9BE3-19887BC5E1C6}" type="presOf" srcId="{73894B34-E4CD-469D-B500-BBEE63BA493C}" destId="{180077D8-1ED1-4307-95DE-7DFD281CD6C6}" srcOrd="0" destOrd="0" presId="urn:microsoft.com/office/officeart/2018/2/layout/IconVerticalSolidList"/>
    <dgm:cxn modelId="{4BFB9B16-A4A9-485B-ADC1-3BF95CCDC248}" type="presOf" srcId="{3EDC9397-8267-4D72-B71C-C0B38145691C}" destId="{7C185FB7-54D8-4987-9358-825C9324675C}" srcOrd="0" destOrd="0" presId="urn:microsoft.com/office/officeart/2018/2/layout/IconVerticalSolidList"/>
    <dgm:cxn modelId="{60812461-1114-4B64-AEF8-68A0C32B7F69}" srcId="{73894B34-E4CD-469D-B500-BBEE63BA493C}" destId="{7FAF7188-83B8-4E38-9F81-D44C0D60E9D4}" srcOrd="4" destOrd="0" parTransId="{238F2FB2-D47A-4ED7-BEFD-FC8A535904A9}" sibTransId="{9832FBC3-3068-443E-8896-66D08260F821}"/>
    <dgm:cxn modelId="{DD35BA61-79FB-4504-AF82-397B78308994}" type="presOf" srcId="{88ED5A59-4965-4574-B726-253DE3ED6C8E}" destId="{56B06B72-EED0-4CC0-83F6-6D8FABFCDDBF}" srcOrd="0" destOrd="0" presId="urn:microsoft.com/office/officeart/2018/2/layout/IconVerticalSolidList"/>
    <dgm:cxn modelId="{BB754E6C-54DF-45E4-8E1A-D02916623ECC}" type="presOf" srcId="{7FAF7188-83B8-4E38-9F81-D44C0D60E9D4}" destId="{0DE7E415-28E0-4B8A-9298-ED4045A4FF69}" srcOrd="0" destOrd="0" presId="urn:microsoft.com/office/officeart/2018/2/layout/IconVerticalSolidList"/>
    <dgm:cxn modelId="{67DF417C-A3F1-424A-88E2-CC15A3342114}" srcId="{73894B34-E4CD-469D-B500-BBEE63BA493C}" destId="{FE326C42-E42F-4AF5-8E0B-EDF0933A0D3B}" srcOrd="5" destOrd="0" parTransId="{66DEEB15-016E-4F83-A57D-5C2E49F2722C}" sibTransId="{ACE8D8EE-FA0A-49CC-8CEF-8CD586FF04E6}"/>
    <dgm:cxn modelId="{CD90697C-A659-4250-A397-53CF8362CCFD}" type="presOf" srcId="{D253F9D7-514E-49D1-95E2-61AF32F9C269}" destId="{EDA06E12-ED2B-4AFB-A063-BFD8E527A0A4}" srcOrd="0" destOrd="0" presId="urn:microsoft.com/office/officeart/2018/2/layout/IconVerticalSolidList"/>
    <dgm:cxn modelId="{B32894A2-1C18-4925-8172-30CEF98A79C6}" srcId="{73894B34-E4CD-469D-B500-BBEE63BA493C}" destId="{D253F9D7-514E-49D1-95E2-61AF32F9C269}" srcOrd="2" destOrd="0" parTransId="{5F747943-0C03-43CD-BCFD-563885CD8886}" sibTransId="{E44D9830-C89C-47AE-8DDC-8EBDC74347EC}"/>
    <dgm:cxn modelId="{10CA57A8-263B-4918-A18C-4634888BEB8C}" type="presOf" srcId="{CAE38030-6F6E-42D1-BB0F-786921AF9701}" destId="{F4BECD59-5596-4814-AEFE-F835E2AD63C4}" srcOrd="0" destOrd="0" presId="urn:microsoft.com/office/officeart/2018/2/layout/IconVerticalSolidList"/>
    <dgm:cxn modelId="{4BF48CAE-BD1F-4782-B7C9-EE340ACA353E}" srcId="{73894B34-E4CD-469D-B500-BBEE63BA493C}" destId="{88ED5A59-4965-4574-B726-253DE3ED6C8E}" srcOrd="1" destOrd="0" parTransId="{84BD9F08-6368-49FB-B05C-F2C3FC0A3141}" sibTransId="{C330A543-1C90-4789-A90E-88C33F4AA69E}"/>
    <dgm:cxn modelId="{B8C54BAF-0222-4C04-9BDA-BBA981B8F0AD}" type="presOf" srcId="{FE326C42-E42F-4AF5-8E0B-EDF0933A0D3B}" destId="{6EFAC971-8607-49A7-821C-6E2BCBDBB55D}" srcOrd="0" destOrd="0" presId="urn:microsoft.com/office/officeart/2018/2/layout/IconVerticalSolidList"/>
    <dgm:cxn modelId="{595116F5-7C0F-4C62-B36D-3F9254BA3CA5}" srcId="{73894B34-E4CD-469D-B500-BBEE63BA493C}" destId="{CAE38030-6F6E-42D1-BB0F-786921AF9701}" srcOrd="3" destOrd="0" parTransId="{3A36D4C4-3FB4-40C8-A461-A93E4DB92C4A}" sibTransId="{7EC8C06E-E792-4AD5-973A-58CDB9961DBE}"/>
    <dgm:cxn modelId="{48ECD1FF-28C6-47C0-9B25-F1AFE809B346}" srcId="{73894B34-E4CD-469D-B500-BBEE63BA493C}" destId="{3EDC9397-8267-4D72-B71C-C0B38145691C}" srcOrd="0" destOrd="0" parTransId="{BF73DC37-A0F5-4126-B8AF-2F039E3BE9B2}" sibTransId="{E60D17EE-6EEB-4DAB-8210-9869644CB47E}"/>
    <dgm:cxn modelId="{0F0D9835-90C1-4233-902A-2FC4B2E7C2D0}" type="presParOf" srcId="{180077D8-1ED1-4307-95DE-7DFD281CD6C6}" destId="{489FA488-C487-401F-8FBC-A88CC1D9381C}" srcOrd="0" destOrd="0" presId="urn:microsoft.com/office/officeart/2018/2/layout/IconVerticalSolidList"/>
    <dgm:cxn modelId="{E081735E-A60E-49C5-AB91-3017999A02BE}" type="presParOf" srcId="{489FA488-C487-401F-8FBC-A88CC1D9381C}" destId="{D2ADEE92-DE53-43A7-9D2F-76889A674A80}" srcOrd="0" destOrd="0" presId="urn:microsoft.com/office/officeart/2018/2/layout/IconVerticalSolidList"/>
    <dgm:cxn modelId="{76508486-57F1-4682-BF18-DACC38F4A772}" type="presParOf" srcId="{489FA488-C487-401F-8FBC-A88CC1D9381C}" destId="{C7987075-4ADB-471F-BCBB-B884368779A2}" srcOrd="1" destOrd="0" presId="urn:microsoft.com/office/officeart/2018/2/layout/IconVerticalSolidList"/>
    <dgm:cxn modelId="{C0531B01-506F-4EE0-BC2B-6BE961B94D54}" type="presParOf" srcId="{489FA488-C487-401F-8FBC-A88CC1D9381C}" destId="{61211E69-F4EF-4CD4-B9A3-1DAF831B643F}" srcOrd="2" destOrd="0" presId="urn:microsoft.com/office/officeart/2018/2/layout/IconVerticalSolidList"/>
    <dgm:cxn modelId="{BDC1F3F3-0B46-4950-B8E4-42168B0B893B}" type="presParOf" srcId="{489FA488-C487-401F-8FBC-A88CC1D9381C}" destId="{7C185FB7-54D8-4987-9358-825C9324675C}" srcOrd="3" destOrd="0" presId="urn:microsoft.com/office/officeart/2018/2/layout/IconVerticalSolidList"/>
    <dgm:cxn modelId="{79C18310-6657-4C4B-BBDA-FB94C9E7B300}" type="presParOf" srcId="{180077D8-1ED1-4307-95DE-7DFD281CD6C6}" destId="{604CDCD7-97CC-4C83-B236-D10CE69482C6}" srcOrd="1" destOrd="0" presId="urn:microsoft.com/office/officeart/2018/2/layout/IconVerticalSolidList"/>
    <dgm:cxn modelId="{45413EEE-3472-47B7-B069-B5403A3F7090}" type="presParOf" srcId="{180077D8-1ED1-4307-95DE-7DFD281CD6C6}" destId="{259D6BA0-42A8-4B43-9568-0B42EA36F64D}" srcOrd="2" destOrd="0" presId="urn:microsoft.com/office/officeart/2018/2/layout/IconVerticalSolidList"/>
    <dgm:cxn modelId="{5F1AB805-4E1B-4295-ACE1-7C602676BBDF}" type="presParOf" srcId="{259D6BA0-42A8-4B43-9568-0B42EA36F64D}" destId="{AACCEA59-E023-4B7C-A142-B22EB0843932}" srcOrd="0" destOrd="0" presId="urn:microsoft.com/office/officeart/2018/2/layout/IconVerticalSolidList"/>
    <dgm:cxn modelId="{5DB7F83E-7877-440C-9F25-CDFF35944703}" type="presParOf" srcId="{259D6BA0-42A8-4B43-9568-0B42EA36F64D}" destId="{6ADD5A1A-F1B8-4E37-AE33-C2D31A16E837}" srcOrd="1" destOrd="0" presId="urn:microsoft.com/office/officeart/2018/2/layout/IconVerticalSolidList"/>
    <dgm:cxn modelId="{42D6676C-5036-4224-8DB0-0B50052B13D7}" type="presParOf" srcId="{259D6BA0-42A8-4B43-9568-0B42EA36F64D}" destId="{A5D5D693-2C19-4A63-A1F6-D389628BF4A5}" srcOrd="2" destOrd="0" presId="urn:microsoft.com/office/officeart/2018/2/layout/IconVerticalSolidList"/>
    <dgm:cxn modelId="{1DEC0915-0DD1-419B-84BA-1548577E14AB}" type="presParOf" srcId="{259D6BA0-42A8-4B43-9568-0B42EA36F64D}" destId="{56B06B72-EED0-4CC0-83F6-6D8FABFCDDBF}" srcOrd="3" destOrd="0" presId="urn:microsoft.com/office/officeart/2018/2/layout/IconVerticalSolidList"/>
    <dgm:cxn modelId="{8EE846E6-0092-4AA3-A726-1F5392EBEAFE}" type="presParOf" srcId="{180077D8-1ED1-4307-95DE-7DFD281CD6C6}" destId="{2A583F1F-03DA-43D1-8FCA-54E2FE880B5A}" srcOrd="3" destOrd="0" presId="urn:microsoft.com/office/officeart/2018/2/layout/IconVerticalSolidList"/>
    <dgm:cxn modelId="{B64BC6C6-FF12-4725-A750-6F1B20A80B4F}" type="presParOf" srcId="{180077D8-1ED1-4307-95DE-7DFD281CD6C6}" destId="{097195F7-5872-46B4-BD86-3BD50FB2D1EF}" srcOrd="4" destOrd="0" presId="urn:microsoft.com/office/officeart/2018/2/layout/IconVerticalSolidList"/>
    <dgm:cxn modelId="{8F2479C0-70E3-4F9C-92B3-D58137D46F1B}" type="presParOf" srcId="{097195F7-5872-46B4-BD86-3BD50FB2D1EF}" destId="{6318FC91-D2FB-498A-9719-0E5E8869A36A}" srcOrd="0" destOrd="0" presId="urn:microsoft.com/office/officeart/2018/2/layout/IconVerticalSolidList"/>
    <dgm:cxn modelId="{4CA3329A-32CE-43F2-9A67-ACA83340AE70}" type="presParOf" srcId="{097195F7-5872-46B4-BD86-3BD50FB2D1EF}" destId="{A7A891AD-58DC-4839-9561-EBE0F126AF54}" srcOrd="1" destOrd="0" presId="urn:microsoft.com/office/officeart/2018/2/layout/IconVerticalSolidList"/>
    <dgm:cxn modelId="{8D5CB2A6-C630-4D01-8F02-3F4FA3FD9D99}" type="presParOf" srcId="{097195F7-5872-46B4-BD86-3BD50FB2D1EF}" destId="{A92E8934-0DE3-4303-9139-F6938B7DF128}" srcOrd="2" destOrd="0" presId="urn:microsoft.com/office/officeart/2018/2/layout/IconVerticalSolidList"/>
    <dgm:cxn modelId="{DD593064-8E52-46D8-B1FC-56391E442D5C}" type="presParOf" srcId="{097195F7-5872-46B4-BD86-3BD50FB2D1EF}" destId="{EDA06E12-ED2B-4AFB-A063-BFD8E527A0A4}" srcOrd="3" destOrd="0" presId="urn:microsoft.com/office/officeart/2018/2/layout/IconVerticalSolidList"/>
    <dgm:cxn modelId="{40C618F9-4FA5-438D-96BE-E8FEAC809A5F}" type="presParOf" srcId="{180077D8-1ED1-4307-95DE-7DFD281CD6C6}" destId="{6348F3FA-F093-4797-ACBC-19C4F07EC69A}" srcOrd="5" destOrd="0" presId="urn:microsoft.com/office/officeart/2018/2/layout/IconVerticalSolidList"/>
    <dgm:cxn modelId="{E69495FF-7D7D-4027-BE58-D1725C6BB0B1}" type="presParOf" srcId="{180077D8-1ED1-4307-95DE-7DFD281CD6C6}" destId="{1AB03A39-E92D-4E4C-B397-4B6673AB09B6}" srcOrd="6" destOrd="0" presId="urn:microsoft.com/office/officeart/2018/2/layout/IconVerticalSolidList"/>
    <dgm:cxn modelId="{3C6E5C82-DAE9-4E2F-849B-81CE0FF989DC}" type="presParOf" srcId="{1AB03A39-E92D-4E4C-B397-4B6673AB09B6}" destId="{FE55A888-4A42-4D18-879F-0C3EA9218D7D}" srcOrd="0" destOrd="0" presId="urn:microsoft.com/office/officeart/2018/2/layout/IconVerticalSolidList"/>
    <dgm:cxn modelId="{A04E20FA-45B7-477B-9A87-CD2E2FBAA25E}" type="presParOf" srcId="{1AB03A39-E92D-4E4C-B397-4B6673AB09B6}" destId="{0FABC86E-9C19-44E0-8BB2-E918B477AC7F}" srcOrd="1" destOrd="0" presId="urn:microsoft.com/office/officeart/2018/2/layout/IconVerticalSolidList"/>
    <dgm:cxn modelId="{4EAEBB72-C59B-48C9-BFAB-ECD394F20FA8}" type="presParOf" srcId="{1AB03A39-E92D-4E4C-B397-4B6673AB09B6}" destId="{12D44775-BE71-4D7C-9980-787BF7A11138}" srcOrd="2" destOrd="0" presId="urn:microsoft.com/office/officeart/2018/2/layout/IconVerticalSolidList"/>
    <dgm:cxn modelId="{16BB9AFD-146F-4D55-B521-EE4102731161}" type="presParOf" srcId="{1AB03A39-E92D-4E4C-B397-4B6673AB09B6}" destId="{F4BECD59-5596-4814-AEFE-F835E2AD63C4}" srcOrd="3" destOrd="0" presId="urn:microsoft.com/office/officeart/2018/2/layout/IconVerticalSolidList"/>
    <dgm:cxn modelId="{6CE024E3-B2E0-4D28-9D55-1842170BFCCD}" type="presParOf" srcId="{180077D8-1ED1-4307-95DE-7DFD281CD6C6}" destId="{6C18AF41-1B19-4865-BE08-5E8854AA1A32}" srcOrd="7" destOrd="0" presId="urn:microsoft.com/office/officeart/2018/2/layout/IconVerticalSolidList"/>
    <dgm:cxn modelId="{4D610A22-156A-4850-B578-A0625A718325}" type="presParOf" srcId="{180077D8-1ED1-4307-95DE-7DFD281CD6C6}" destId="{4B6BFC2A-7F16-4270-8744-4AD95A3919DA}" srcOrd="8" destOrd="0" presId="urn:microsoft.com/office/officeart/2018/2/layout/IconVerticalSolidList"/>
    <dgm:cxn modelId="{C726979B-B428-4E4A-8ADE-6B1095FE6728}" type="presParOf" srcId="{4B6BFC2A-7F16-4270-8744-4AD95A3919DA}" destId="{AEBD26ED-C220-4F49-869E-3FD38FBAACDC}" srcOrd="0" destOrd="0" presId="urn:microsoft.com/office/officeart/2018/2/layout/IconVerticalSolidList"/>
    <dgm:cxn modelId="{C9EB8E88-CC7F-4F7D-AC5D-975CF7BC2640}" type="presParOf" srcId="{4B6BFC2A-7F16-4270-8744-4AD95A3919DA}" destId="{F455857D-343C-4A92-802A-8D12180F8E26}" srcOrd="1" destOrd="0" presId="urn:microsoft.com/office/officeart/2018/2/layout/IconVerticalSolidList"/>
    <dgm:cxn modelId="{3609E54C-4804-4763-92BE-51740C96D18A}" type="presParOf" srcId="{4B6BFC2A-7F16-4270-8744-4AD95A3919DA}" destId="{9D69A4CE-C3E6-461C-851A-F880ED659B2B}" srcOrd="2" destOrd="0" presId="urn:microsoft.com/office/officeart/2018/2/layout/IconVerticalSolidList"/>
    <dgm:cxn modelId="{0EB39030-5416-4EC6-A204-EF6373304792}" type="presParOf" srcId="{4B6BFC2A-7F16-4270-8744-4AD95A3919DA}" destId="{0DE7E415-28E0-4B8A-9298-ED4045A4FF69}" srcOrd="3" destOrd="0" presId="urn:microsoft.com/office/officeart/2018/2/layout/IconVerticalSolidList"/>
    <dgm:cxn modelId="{BA9A51BC-C19A-455D-A48E-BBCEBAE4ACB7}" type="presParOf" srcId="{180077D8-1ED1-4307-95DE-7DFD281CD6C6}" destId="{C0B8526D-8FB9-4BBC-89F2-E75D9702853C}" srcOrd="9" destOrd="0" presId="urn:microsoft.com/office/officeart/2018/2/layout/IconVerticalSolidList"/>
    <dgm:cxn modelId="{7B551AB1-E3AF-4322-A392-E035A68486D3}" type="presParOf" srcId="{180077D8-1ED1-4307-95DE-7DFD281CD6C6}" destId="{E312EFA1-550E-4059-9A5F-278C966ECF16}" srcOrd="10" destOrd="0" presId="urn:microsoft.com/office/officeart/2018/2/layout/IconVerticalSolidList"/>
    <dgm:cxn modelId="{B7BBA6E7-B29E-4D11-B357-230341E85360}" type="presParOf" srcId="{E312EFA1-550E-4059-9A5F-278C966ECF16}" destId="{4A81ED7E-6754-4814-8974-380643811F4B}" srcOrd="0" destOrd="0" presId="urn:microsoft.com/office/officeart/2018/2/layout/IconVerticalSolidList"/>
    <dgm:cxn modelId="{A28A7858-02A8-4F62-B534-FAEB24F5D459}" type="presParOf" srcId="{E312EFA1-550E-4059-9A5F-278C966ECF16}" destId="{FC44B12F-FA69-4ED4-8C91-5BAE19418BDC}" srcOrd="1" destOrd="0" presId="urn:microsoft.com/office/officeart/2018/2/layout/IconVerticalSolidList"/>
    <dgm:cxn modelId="{EC821314-C07F-4283-86E3-DD96E93CAD71}" type="presParOf" srcId="{E312EFA1-550E-4059-9A5F-278C966ECF16}" destId="{A23A94C0-A10E-4CB3-900E-5A0DAB314056}" srcOrd="2" destOrd="0" presId="urn:microsoft.com/office/officeart/2018/2/layout/IconVerticalSolidList"/>
    <dgm:cxn modelId="{D105BE2F-A9C1-4BE3-B7A5-7387C736D9B2}" type="presParOf" srcId="{E312EFA1-550E-4059-9A5F-278C966ECF16}" destId="{6EFAC971-8607-49A7-821C-6E2BCBDBB55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DEE92-DE53-43A7-9D2F-76889A674A80}">
      <dsp:nvSpPr>
        <dsp:cNvPr id="0" name=""/>
        <dsp:cNvSpPr/>
      </dsp:nvSpPr>
      <dsp:spPr>
        <a:xfrm>
          <a:off x="0" y="1802"/>
          <a:ext cx="5816750"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87075-4ADB-471F-BCBB-B884368779A2}">
      <dsp:nvSpPr>
        <dsp:cNvPr id="0" name=""/>
        <dsp:cNvSpPr/>
      </dsp:nvSpPr>
      <dsp:spPr>
        <a:xfrm>
          <a:off x="232297" y="174585"/>
          <a:ext cx="422359" cy="422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185FB7-54D8-4987-9358-825C9324675C}">
      <dsp:nvSpPr>
        <dsp:cNvPr id="0" name=""/>
        <dsp:cNvSpPr/>
      </dsp:nvSpPr>
      <dsp:spPr>
        <a:xfrm>
          <a:off x="886954" y="1802"/>
          <a:ext cx="4929795"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baseline="0"/>
            <a:t>Analysis of related works.</a:t>
          </a:r>
          <a:endParaRPr lang="en-US" sz="1900" kern="1200"/>
        </a:p>
      </dsp:txBody>
      <dsp:txXfrm>
        <a:off x="886954" y="1802"/>
        <a:ext cx="4929795" cy="767925"/>
      </dsp:txXfrm>
    </dsp:sp>
    <dsp:sp modelId="{AACCEA59-E023-4B7C-A142-B22EB0843932}">
      <dsp:nvSpPr>
        <dsp:cNvPr id="0" name=""/>
        <dsp:cNvSpPr/>
      </dsp:nvSpPr>
      <dsp:spPr>
        <a:xfrm>
          <a:off x="0" y="961709"/>
          <a:ext cx="5816750"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DD5A1A-F1B8-4E37-AE33-C2D31A16E837}">
      <dsp:nvSpPr>
        <dsp:cNvPr id="0" name=""/>
        <dsp:cNvSpPr/>
      </dsp:nvSpPr>
      <dsp:spPr>
        <a:xfrm>
          <a:off x="232297" y="1134492"/>
          <a:ext cx="422359" cy="422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B06B72-EED0-4CC0-83F6-6D8FABFCDDBF}">
      <dsp:nvSpPr>
        <dsp:cNvPr id="0" name=""/>
        <dsp:cNvSpPr/>
      </dsp:nvSpPr>
      <dsp:spPr>
        <a:xfrm>
          <a:off x="886954" y="961709"/>
          <a:ext cx="4929795"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baseline="0"/>
            <a:t>Dataset selection.</a:t>
          </a:r>
          <a:endParaRPr lang="en-US" sz="1900" kern="1200"/>
        </a:p>
      </dsp:txBody>
      <dsp:txXfrm>
        <a:off x="886954" y="961709"/>
        <a:ext cx="4929795" cy="767925"/>
      </dsp:txXfrm>
    </dsp:sp>
    <dsp:sp modelId="{6318FC91-D2FB-498A-9719-0E5E8869A36A}">
      <dsp:nvSpPr>
        <dsp:cNvPr id="0" name=""/>
        <dsp:cNvSpPr/>
      </dsp:nvSpPr>
      <dsp:spPr>
        <a:xfrm>
          <a:off x="0" y="1921616"/>
          <a:ext cx="5816750"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A891AD-58DC-4839-9561-EBE0F126AF54}">
      <dsp:nvSpPr>
        <dsp:cNvPr id="0" name=""/>
        <dsp:cNvSpPr/>
      </dsp:nvSpPr>
      <dsp:spPr>
        <a:xfrm>
          <a:off x="232297" y="2094399"/>
          <a:ext cx="422359" cy="422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A06E12-ED2B-4AFB-A063-BFD8E527A0A4}">
      <dsp:nvSpPr>
        <dsp:cNvPr id="0" name=""/>
        <dsp:cNvSpPr/>
      </dsp:nvSpPr>
      <dsp:spPr>
        <a:xfrm>
          <a:off x="886954" y="1921616"/>
          <a:ext cx="4929795"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baseline="0"/>
            <a:t>Feature selection and inference.</a:t>
          </a:r>
          <a:endParaRPr lang="en-US" sz="1900" kern="1200"/>
        </a:p>
      </dsp:txBody>
      <dsp:txXfrm>
        <a:off x="886954" y="1921616"/>
        <a:ext cx="4929795" cy="767925"/>
      </dsp:txXfrm>
    </dsp:sp>
    <dsp:sp modelId="{FE55A888-4A42-4D18-879F-0C3EA9218D7D}">
      <dsp:nvSpPr>
        <dsp:cNvPr id="0" name=""/>
        <dsp:cNvSpPr/>
      </dsp:nvSpPr>
      <dsp:spPr>
        <a:xfrm>
          <a:off x="0" y="2881523"/>
          <a:ext cx="5816750"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ABC86E-9C19-44E0-8BB2-E918B477AC7F}">
      <dsp:nvSpPr>
        <dsp:cNvPr id="0" name=""/>
        <dsp:cNvSpPr/>
      </dsp:nvSpPr>
      <dsp:spPr>
        <a:xfrm>
          <a:off x="232297" y="3054307"/>
          <a:ext cx="422359" cy="422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BECD59-5596-4814-AEFE-F835E2AD63C4}">
      <dsp:nvSpPr>
        <dsp:cNvPr id="0" name=""/>
        <dsp:cNvSpPr/>
      </dsp:nvSpPr>
      <dsp:spPr>
        <a:xfrm>
          <a:off x="886954" y="2881523"/>
          <a:ext cx="4929795"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baseline="0"/>
            <a:t>Model creation.</a:t>
          </a:r>
          <a:endParaRPr lang="en-US" sz="1900" kern="1200"/>
        </a:p>
      </dsp:txBody>
      <dsp:txXfrm>
        <a:off x="886954" y="2881523"/>
        <a:ext cx="4929795" cy="767925"/>
      </dsp:txXfrm>
    </dsp:sp>
    <dsp:sp modelId="{AEBD26ED-C220-4F49-869E-3FD38FBAACDC}">
      <dsp:nvSpPr>
        <dsp:cNvPr id="0" name=""/>
        <dsp:cNvSpPr/>
      </dsp:nvSpPr>
      <dsp:spPr>
        <a:xfrm>
          <a:off x="0" y="3841430"/>
          <a:ext cx="5816750"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55857D-343C-4A92-802A-8D12180F8E26}">
      <dsp:nvSpPr>
        <dsp:cNvPr id="0" name=""/>
        <dsp:cNvSpPr/>
      </dsp:nvSpPr>
      <dsp:spPr>
        <a:xfrm>
          <a:off x="232297" y="4014214"/>
          <a:ext cx="422359" cy="422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E7E415-28E0-4B8A-9298-ED4045A4FF69}">
      <dsp:nvSpPr>
        <dsp:cNvPr id="0" name=""/>
        <dsp:cNvSpPr/>
      </dsp:nvSpPr>
      <dsp:spPr>
        <a:xfrm>
          <a:off x="886954" y="3841430"/>
          <a:ext cx="4929795"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baseline="0"/>
            <a:t>Gathering of participant data.</a:t>
          </a:r>
          <a:endParaRPr lang="en-US" sz="1900" kern="1200"/>
        </a:p>
      </dsp:txBody>
      <dsp:txXfrm>
        <a:off x="886954" y="3841430"/>
        <a:ext cx="4929795" cy="767925"/>
      </dsp:txXfrm>
    </dsp:sp>
    <dsp:sp modelId="{4A81ED7E-6754-4814-8974-380643811F4B}">
      <dsp:nvSpPr>
        <dsp:cNvPr id="0" name=""/>
        <dsp:cNvSpPr/>
      </dsp:nvSpPr>
      <dsp:spPr>
        <a:xfrm>
          <a:off x="0" y="4801338"/>
          <a:ext cx="5816750"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4B12F-FA69-4ED4-8C91-5BAE19418BDC}">
      <dsp:nvSpPr>
        <dsp:cNvPr id="0" name=""/>
        <dsp:cNvSpPr/>
      </dsp:nvSpPr>
      <dsp:spPr>
        <a:xfrm>
          <a:off x="232297" y="4974121"/>
          <a:ext cx="422359" cy="42235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AC971-8607-49A7-821C-6E2BCBDBB55D}">
      <dsp:nvSpPr>
        <dsp:cNvPr id="0" name=""/>
        <dsp:cNvSpPr/>
      </dsp:nvSpPr>
      <dsp:spPr>
        <a:xfrm>
          <a:off x="886954" y="4801338"/>
          <a:ext cx="4929795"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baseline="0"/>
            <a:t>Test and analysis of results.</a:t>
          </a:r>
          <a:endParaRPr lang="en-US" sz="1900" kern="1200"/>
        </a:p>
      </dsp:txBody>
      <dsp:txXfrm>
        <a:off x="886954" y="4801338"/>
        <a:ext cx="4929795" cy="7679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3C982-3874-4D75-8386-CB70834B5022}" type="datetimeFigureOut">
              <a:rPr lang="en-US" smtClean="0"/>
              <a:t>6/23/2024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0E919-69F8-4CA4-8911-40749A888828}" type="slidenum">
              <a:rPr lang="en-US" smtClean="0"/>
              <a:t>‹#›</a:t>
            </a:fld>
            <a:endParaRPr lang="en-US"/>
          </a:p>
        </p:txBody>
      </p:sp>
    </p:spTree>
    <p:extLst>
      <p:ext uri="{BB962C8B-B14F-4D97-AF65-F5344CB8AC3E}">
        <p14:creationId xmlns:p14="http://schemas.microsoft.com/office/powerpoint/2010/main" val="3879351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D0E919-69F8-4CA4-8911-40749A888828}" type="slidenum">
              <a:rPr lang="en-US" smtClean="0"/>
              <a:t>1</a:t>
            </a:fld>
            <a:endParaRPr lang="en-US"/>
          </a:p>
        </p:txBody>
      </p:sp>
    </p:spTree>
    <p:extLst>
      <p:ext uri="{BB962C8B-B14F-4D97-AF65-F5344CB8AC3E}">
        <p14:creationId xmlns:p14="http://schemas.microsoft.com/office/powerpoint/2010/main" val="124729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D0E919-69F8-4CA4-8911-40749A888828}" type="slidenum">
              <a:rPr lang="en-US" smtClean="0"/>
              <a:t>2</a:t>
            </a:fld>
            <a:endParaRPr lang="en-US"/>
          </a:p>
        </p:txBody>
      </p:sp>
    </p:spTree>
    <p:extLst>
      <p:ext uri="{BB962C8B-B14F-4D97-AF65-F5344CB8AC3E}">
        <p14:creationId xmlns:p14="http://schemas.microsoft.com/office/powerpoint/2010/main" val="2302449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6/23/2024</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83813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6/23/2024</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3550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6/23/2024</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7908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6/23/2024</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3941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6/23/2024</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82627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6/23/2024</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9606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6/23/2024</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6983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6/23/2024</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639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6/23/2024</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8161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6/23/2024</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992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6/23/2024</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1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6/23/2024</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0199729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67D01A-3784-B235-C28E-0AD554010055}"/>
              </a:ext>
            </a:extLst>
          </p:cNvPr>
          <p:cNvPicPr>
            <a:picLocks noChangeAspect="1"/>
          </p:cNvPicPr>
          <p:nvPr/>
        </p:nvPicPr>
        <p:blipFill rotWithShape="1">
          <a:blip r:embed="rId3">
            <a:alphaModFix amt="60000"/>
          </a:blip>
          <a:srcRect t="10390" b="8383"/>
          <a:stretch/>
        </p:blipFill>
        <p:spPr>
          <a:xfrm>
            <a:off x="20" y="10"/>
            <a:ext cx="12191980" cy="6857990"/>
          </a:xfrm>
          <a:prstGeom prst="rect">
            <a:avLst/>
          </a:prstGeom>
        </p:spPr>
      </p:pic>
      <p:sp>
        <p:nvSpPr>
          <p:cNvPr id="2" name="Title 1">
            <a:extLst>
              <a:ext uri="{FF2B5EF4-FFF2-40B4-BE49-F238E27FC236}">
                <a16:creationId xmlns:a16="http://schemas.microsoft.com/office/drawing/2014/main" id="{2E392FB5-6431-04C1-28A1-3291C62D8802}"/>
              </a:ext>
            </a:extLst>
          </p:cNvPr>
          <p:cNvSpPr>
            <a:spLocks noGrp="1"/>
          </p:cNvSpPr>
          <p:nvPr>
            <p:ph type="ctrTitle"/>
          </p:nvPr>
        </p:nvSpPr>
        <p:spPr>
          <a:xfrm>
            <a:off x="680720" y="1978147"/>
            <a:ext cx="10268712" cy="3227832"/>
          </a:xfrm>
        </p:spPr>
        <p:txBody>
          <a:bodyPr anchor="b">
            <a:normAutofit fontScale="90000"/>
          </a:bodyPr>
          <a:lstStyle/>
          <a:p>
            <a:r>
              <a:rPr lang="en-US" sz="7500" dirty="0"/>
              <a:t>Machine Learning Models Based on Smartwatch Logs for Mental Health Predictions</a:t>
            </a:r>
          </a:p>
        </p:txBody>
      </p:sp>
      <p:sp>
        <p:nvSpPr>
          <p:cNvPr id="3" name="Subtitle 2">
            <a:extLst>
              <a:ext uri="{FF2B5EF4-FFF2-40B4-BE49-F238E27FC236}">
                <a16:creationId xmlns:a16="http://schemas.microsoft.com/office/drawing/2014/main" id="{28EF1D54-52B3-5486-F7BD-3F6A1FFB59ED}"/>
              </a:ext>
            </a:extLst>
          </p:cNvPr>
          <p:cNvSpPr>
            <a:spLocks noGrp="1"/>
          </p:cNvSpPr>
          <p:nvPr>
            <p:ph type="subTitle" idx="1"/>
          </p:nvPr>
        </p:nvSpPr>
        <p:spPr>
          <a:xfrm>
            <a:off x="7251700" y="5130800"/>
            <a:ext cx="4986573" cy="1727190"/>
          </a:xfrm>
        </p:spPr>
        <p:txBody>
          <a:bodyPr anchor="t">
            <a:normAutofit fontScale="47500" lnSpcReduction="20000"/>
          </a:bodyPr>
          <a:lstStyle/>
          <a:p>
            <a:pPr>
              <a:lnSpc>
                <a:spcPct val="91000"/>
              </a:lnSpc>
            </a:pPr>
            <a:r>
              <a:rPr lang="pt-PT" sz="4600" dirty="0" err="1">
                <a:solidFill>
                  <a:schemeClr val="tx1"/>
                </a:solidFill>
                <a:effectLst/>
                <a:latin typeface="Times New Roman" panose="02020603050405020304" pitchFamily="18" charset="0"/>
                <a:ea typeface="Times New Roman" panose="02020603050405020304" pitchFamily="18" charset="0"/>
              </a:rPr>
              <a:t>Ambient</a:t>
            </a:r>
            <a:r>
              <a:rPr lang="pt-PT" sz="4600" dirty="0">
                <a:solidFill>
                  <a:schemeClr val="tx1"/>
                </a:solidFill>
                <a:effectLst/>
                <a:latin typeface="Times New Roman" panose="02020603050405020304" pitchFamily="18" charset="0"/>
                <a:ea typeface="Times New Roman" panose="02020603050405020304" pitchFamily="18" charset="0"/>
              </a:rPr>
              <a:t> </a:t>
            </a:r>
            <a:r>
              <a:rPr lang="pt-PT" sz="4600" dirty="0" err="1">
                <a:solidFill>
                  <a:schemeClr val="tx1"/>
                </a:solidFill>
                <a:effectLst/>
                <a:latin typeface="Times New Roman" panose="02020603050405020304" pitchFamily="18" charset="0"/>
                <a:ea typeface="Times New Roman" panose="02020603050405020304" pitchFamily="18" charset="0"/>
              </a:rPr>
              <a:t>Intelligence</a:t>
            </a:r>
            <a:r>
              <a:rPr lang="pt-PT" sz="4600" dirty="0">
                <a:solidFill>
                  <a:schemeClr val="tx1"/>
                </a:solidFill>
                <a:effectLst/>
                <a:latin typeface="Times New Roman" panose="02020603050405020304" pitchFamily="18" charset="0"/>
                <a:ea typeface="Times New Roman" panose="02020603050405020304" pitchFamily="18" charset="0"/>
              </a:rPr>
              <a:t> 2023/2024 </a:t>
            </a:r>
          </a:p>
          <a:p>
            <a:pPr>
              <a:lnSpc>
                <a:spcPct val="91000"/>
              </a:lnSpc>
            </a:pPr>
            <a:r>
              <a:rPr lang="pt-PT" sz="4600" dirty="0">
                <a:solidFill>
                  <a:schemeClr val="tx1"/>
                </a:solidFill>
                <a:latin typeface="Times New Roman" panose="02020603050405020304" pitchFamily="18" charset="0"/>
                <a:ea typeface="Times New Roman" panose="02020603050405020304" pitchFamily="18" charset="0"/>
              </a:rPr>
              <a:t>Perfil 3</a:t>
            </a:r>
            <a:endParaRPr lang="pt-PT" sz="4600" dirty="0">
              <a:solidFill>
                <a:schemeClr val="tx1"/>
              </a:solidFill>
              <a:effectLst/>
              <a:latin typeface="Times New Roman" panose="02020603050405020304" pitchFamily="18" charset="0"/>
              <a:ea typeface="Times New Roman" panose="02020603050405020304" pitchFamily="18" charset="0"/>
            </a:endParaRPr>
          </a:p>
          <a:p>
            <a:pPr>
              <a:lnSpc>
                <a:spcPct val="91000"/>
              </a:lnSpc>
            </a:pPr>
            <a:r>
              <a:rPr lang="pt-PT" sz="4600" dirty="0">
                <a:solidFill>
                  <a:schemeClr val="tx1"/>
                </a:solidFill>
                <a:effectLst/>
                <a:latin typeface="Times New Roman" panose="02020603050405020304" pitchFamily="18" charset="0"/>
                <a:ea typeface="Times New Roman" panose="02020603050405020304" pitchFamily="18" charset="0"/>
              </a:rPr>
              <a:t>Vasco Oliveira a2019119011</a:t>
            </a:r>
          </a:p>
          <a:p>
            <a:pPr>
              <a:lnSpc>
                <a:spcPct val="91000"/>
              </a:lnSpc>
            </a:pPr>
            <a:r>
              <a:rPr lang="pt-PT" sz="4600" dirty="0">
                <a:solidFill>
                  <a:schemeClr val="tx1"/>
                </a:solidFill>
                <a:effectLst/>
                <a:latin typeface="Times New Roman" panose="02020603050405020304" pitchFamily="18" charset="0"/>
                <a:ea typeface="Times New Roman" panose="02020603050405020304" pitchFamily="18" charset="0"/>
              </a:rPr>
              <a:t>Alexandre Costa a21280755</a:t>
            </a:r>
          </a:p>
          <a:p>
            <a:pPr>
              <a:lnSpc>
                <a:spcPct val="91000"/>
              </a:lnSpc>
            </a:pPr>
            <a:endParaRPr lang="en-US" sz="1400" dirty="0">
              <a:solidFill>
                <a:schemeClr val="tx1"/>
              </a:solidFill>
            </a:endParaRPr>
          </a:p>
        </p:txBody>
      </p:sp>
    </p:spTree>
    <p:extLst>
      <p:ext uri="{BB962C8B-B14F-4D97-AF65-F5344CB8AC3E}">
        <p14:creationId xmlns:p14="http://schemas.microsoft.com/office/powerpoint/2010/main" val="35273529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F6585-AC38-FADF-F774-1B1E00A1258B}"/>
              </a:ext>
            </a:extLst>
          </p:cNvPr>
          <p:cNvSpPr>
            <a:spLocks noGrp="1"/>
          </p:cNvSpPr>
          <p:nvPr>
            <p:ph type="title"/>
          </p:nvPr>
        </p:nvSpPr>
        <p:spPr>
          <a:xfrm>
            <a:off x="960120" y="317814"/>
            <a:ext cx="10268712" cy="1700784"/>
          </a:xfrm>
        </p:spPr>
        <p:txBody>
          <a:bodyPr>
            <a:normAutofit/>
          </a:bodyPr>
          <a:lstStyle/>
          <a:p>
            <a:r>
              <a:rPr lang="pt-PT" sz="5600" dirty="0"/>
              <a:t>Data DESCRIPTION AND VISUALIZATION</a:t>
            </a:r>
            <a:endParaRPr lang="en-US" sz="5600" dirty="0"/>
          </a:p>
        </p:txBody>
      </p:sp>
      <p:sp>
        <p:nvSpPr>
          <p:cNvPr id="3" name="Content Placeholder 2">
            <a:extLst>
              <a:ext uri="{FF2B5EF4-FFF2-40B4-BE49-F238E27FC236}">
                <a16:creationId xmlns:a16="http://schemas.microsoft.com/office/drawing/2014/main" id="{D52A5164-94AB-8B2B-0C5E-44447249B642}"/>
              </a:ext>
            </a:extLst>
          </p:cNvPr>
          <p:cNvSpPr>
            <a:spLocks noGrp="1"/>
          </p:cNvSpPr>
          <p:nvPr>
            <p:ph idx="1"/>
          </p:nvPr>
        </p:nvSpPr>
        <p:spPr>
          <a:xfrm>
            <a:off x="960120" y="2587752"/>
            <a:ext cx="5869303" cy="3593592"/>
          </a:xfrm>
        </p:spPr>
        <p:txBody>
          <a:bodyPr>
            <a:normAutofit lnSpcReduction="10000"/>
          </a:bodyPr>
          <a:lstStyle/>
          <a:p>
            <a:pPr marL="285750" indent="-285750">
              <a:lnSpc>
                <a:spcPct val="91000"/>
              </a:lnSpc>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rPr>
              <a:t>Heatmap</a:t>
            </a:r>
            <a:r>
              <a:rPr lang="en-US" sz="2000" dirty="0">
                <a:effectLst/>
                <a:latin typeface="Times New Roman" panose="02020603050405020304" pitchFamily="18" charset="0"/>
                <a:ea typeface="Times New Roman" panose="02020603050405020304" pitchFamily="18" charset="0"/>
              </a:rPr>
              <a:t> revealed that ‘HR’ showed a strong correlation between heartrate and stress detection.</a:t>
            </a:r>
          </a:p>
          <a:p>
            <a:pPr marL="285750" indent="-285750">
              <a:lnSpc>
                <a:spcPct val="91000"/>
              </a:lnSpc>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We only selected features that we could replicate in our limited means by using our smartwatch devices. </a:t>
            </a:r>
            <a:endParaRPr lang="en-US" sz="2000" dirty="0">
              <a:latin typeface="Times New Roman" panose="02020603050405020304" pitchFamily="18" charset="0"/>
              <a:ea typeface="Times New Roman" panose="02020603050405020304" pitchFamily="18" charset="0"/>
            </a:endParaRPr>
          </a:p>
          <a:p>
            <a:pPr marL="285750" indent="-285750">
              <a:lnSpc>
                <a:spcPct val="91000"/>
              </a:lnSpc>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From all the features present in the original dataset, we selected age, height, weight, gender and HR.</a:t>
            </a:r>
            <a:endParaRPr lang="pt-PT" sz="2000" dirty="0">
              <a:effectLst/>
              <a:latin typeface="Times New Roman" panose="02020603050405020304" pitchFamily="18" charset="0"/>
              <a:ea typeface="Times New Roman" panose="02020603050405020304" pitchFamily="18" charset="0"/>
            </a:endParaRPr>
          </a:p>
          <a:p>
            <a:pPr marL="285750" indent="-285750">
              <a:lnSpc>
                <a:spcPct val="91000"/>
              </a:lnSpc>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The measure to limit ourselves to heartrate variation was also done to demonstrate the impact of stress generating higher heart rate. </a:t>
            </a: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F66F3561-EC4D-63C0-8D01-98A20402C2E6}"/>
              </a:ext>
            </a:extLst>
          </p:cNvPr>
          <p:cNvPicPr>
            <a:picLocks noChangeAspect="1"/>
          </p:cNvPicPr>
          <p:nvPr/>
        </p:nvPicPr>
        <p:blipFill rotWithShape="1">
          <a:blip r:embed="rId2"/>
          <a:srcRect r="9562" b="3"/>
          <a:stretch/>
        </p:blipFill>
        <p:spPr>
          <a:xfrm>
            <a:off x="7537704" y="2264989"/>
            <a:ext cx="4654296" cy="4593011"/>
          </a:xfrm>
          <a:prstGeom prst="rect">
            <a:avLst/>
          </a:prstGeom>
        </p:spPr>
      </p:pic>
    </p:spTree>
    <p:extLst>
      <p:ext uri="{BB962C8B-B14F-4D97-AF65-F5344CB8AC3E}">
        <p14:creationId xmlns:p14="http://schemas.microsoft.com/office/powerpoint/2010/main" val="13273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85AF-C486-16F5-FE4C-4876E12FD127}"/>
              </a:ext>
            </a:extLst>
          </p:cNvPr>
          <p:cNvSpPr>
            <a:spLocks noGrp="1"/>
          </p:cNvSpPr>
          <p:nvPr>
            <p:ph type="title"/>
          </p:nvPr>
        </p:nvSpPr>
        <p:spPr/>
        <p:txBody>
          <a:bodyPr>
            <a:normAutofit fontScale="90000"/>
          </a:bodyPr>
          <a:lstStyle/>
          <a:p>
            <a:r>
              <a:rPr lang="pt-PT" sz="6600" dirty="0"/>
              <a:t>Data DESCRIPTION AND VISUALIZATION</a:t>
            </a:r>
            <a:endParaRPr lang="en-US" dirty="0"/>
          </a:p>
        </p:txBody>
      </p:sp>
      <p:sp>
        <p:nvSpPr>
          <p:cNvPr id="3" name="Content Placeholder 2">
            <a:extLst>
              <a:ext uri="{FF2B5EF4-FFF2-40B4-BE49-F238E27FC236}">
                <a16:creationId xmlns:a16="http://schemas.microsoft.com/office/drawing/2014/main" id="{E5A9D302-7BA0-FDDA-122D-EC858190EC69}"/>
              </a:ext>
            </a:extLst>
          </p:cNvPr>
          <p:cNvSpPr>
            <a:spLocks noGrp="1"/>
          </p:cNvSpPr>
          <p:nvPr>
            <p:ph idx="1"/>
          </p:nvPr>
        </p:nvSpPr>
        <p:spPr>
          <a:xfrm>
            <a:off x="960120" y="2587751"/>
            <a:ext cx="6034132" cy="3877995"/>
          </a:xfrm>
        </p:spPr>
        <p:txBody>
          <a:bodyPr>
            <a:normAutofit fontScale="92500" lnSpcReduction="20000"/>
          </a:bodyPr>
          <a:lstStyle/>
          <a:p>
            <a:pPr marL="342900" indent="-34290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The WESAD dataset utilized follows very specific limitations, given that it only uses measurements performed in 15 people with a close age gap as well as similar physical characteristics such as gender, weight and height.</a:t>
            </a:r>
          </a:p>
          <a:p>
            <a:pPr marL="342900" indent="-34290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This generates very limited results when it comes to generalization of data. Thousands of instances refer to a limited number of subjects. The shape of the data can be more easily perceived when analyzing K-means with 4 clusters.</a:t>
            </a:r>
          </a:p>
          <a:p>
            <a:pPr marL="342900" indent="-342900">
              <a:buFont typeface="Arial" panose="020B0604020202020204" pitchFamily="34" charset="0"/>
              <a:buChar char="•"/>
            </a:pPr>
            <a:r>
              <a:rPr lang="en-US" sz="2200" dirty="0">
                <a:effectLst/>
                <a:latin typeface="Times New Roman" panose="02020603050405020304" pitchFamily="18" charset="0"/>
                <a:ea typeface="Times New Roman" panose="02020603050405020304" pitchFamily="18" charset="0"/>
              </a:rPr>
              <a:t>KNN clustering was used to reduce the dimensionality of the data in a way to better represent the data utilized for training </a:t>
            </a:r>
            <a:endParaRPr lang="en-US" sz="3500" dirty="0"/>
          </a:p>
        </p:txBody>
      </p:sp>
      <p:pic>
        <p:nvPicPr>
          <p:cNvPr id="4" name="Picture 3">
            <a:extLst>
              <a:ext uri="{FF2B5EF4-FFF2-40B4-BE49-F238E27FC236}">
                <a16:creationId xmlns:a16="http://schemas.microsoft.com/office/drawing/2014/main" id="{5507D517-CD74-D2C6-72B3-1612AD8B30AA}"/>
              </a:ext>
            </a:extLst>
          </p:cNvPr>
          <p:cNvPicPr>
            <a:picLocks noChangeAspect="1"/>
          </p:cNvPicPr>
          <p:nvPr/>
        </p:nvPicPr>
        <p:blipFill>
          <a:blip r:embed="rId2"/>
          <a:stretch>
            <a:fillRect/>
          </a:stretch>
        </p:blipFill>
        <p:spPr>
          <a:xfrm>
            <a:off x="7097197" y="2587752"/>
            <a:ext cx="4862670" cy="3877996"/>
          </a:xfrm>
          <a:prstGeom prst="rect">
            <a:avLst/>
          </a:prstGeom>
        </p:spPr>
      </p:pic>
    </p:spTree>
    <p:extLst>
      <p:ext uri="{BB962C8B-B14F-4D97-AF65-F5344CB8AC3E}">
        <p14:creationId xmlns:p14="http://schemas.microsoft.com/office/powerpoint/2010/main" val="1897684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234D-0E7E-B191-3EB7-4F0C8308C377}"/>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A494F232-7E2A-3BD4-BD6F-F9D7B6D4E04A}"/>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normalized ‘condition’ and ‘gender’ using label encoder and transformed HR to an integer value.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found the data to be imbalanced, having 94704 baseline instances and only 40946 stress instances, so we performed under sampling to achieve a ratio of 50/ stress instances and 50/ baseline instances.</a:t>
            </a:r>
          </a:p>
          <a:p>
            <a:pPr marL="342900" indent="-34290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In this study, we will try to detect when an individual is stressed, so we are applying binary classification to the following states: non-stress (0) and stress (1).</a:t>
            </a:r>
            <a:endParaRPr lang="pt-PT" sz="2000" dirty="0">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32236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B2ED9-C655-7826-876B-020E383AA486}"/>
              </a:ext>
            </a:extLst>
          </p:cNvPr>
          <p:cNvSpPr>
            <a:spLocks noGrp="1"/>
          </p:cNvSpPr>
          <p:nvPr>
            <p:ph type="title"/>
          </p:nvPr>
        </p:nvSpPr>
        <p:spPr>
          <a:xfrm>
            <a:off x="960120" y="317814"/>
            <a:ext cx="10268712" cy="1700784"/>
          </a:xfrm>
        </p:spPr>
        <p:txBody>
          <a:bodyPr>
            <a:normAutofit/>
          </a:bodyPr>
          <a:lstStyle/>
          <a:p>
            <a:r>
              <a:rPr lang="en-US"/>
              <a:t>Machine Learning models</a:t>
            </a:r>
          </a:p>
        </p:txBody>
      </p:sp>
      <p:sp>
        <p:nvSpPr>
          <p:cNvPr id="3" name="Content Placeholder 2">
            <a:extLst>
              <a:ext uri="{FF2B5EF4-FFF2-40B4-BE49-F238E27FC236}">
                <a16:creationId xmlns:a16="http://schemas.microsoft.com/office/drawing/2014/main" id="{29BBB379-1FC8-7C59-A56F-D06578A32951}"/>
              </a:ext>
            </a:extLst>
          </p:cNvPr>
          <p:cNvSpPr>
            <a:spLocks noGrp="1"/>
          </p:cNvSpPr>
          <p:nvPr>
            <p:ph idx="1"/>
          </p:nvPr>
        </p:nvSpPr>
        <p:spPr>
          <a:xfrm>
            <a:off x="960120" y="2784143"/>
            <a:ext cx="5782586" cy="3433031"/>
          </a:xfrm>
        </p:spPr>
        <p:txBody>
          <a:bodyPr anchor="t">
            <a:normAutofit/>
          </a:bodyPr>
          <a:lstStyle/>
          <a:p>
            <a:pPr marL="285750" indent="-285750">
              <a:lnSpc>
                <a:spcPct val="91000"/>
              </a:lnSpc>
              <a:buFont typeface="Arial" panose="020B0604020202020204" pitchFamily="34" charset="0"/>
              <a:buChar char="•"/>
            </a:pPr>
            <a:r>
              <a:rPr lang="en-US" sz="2000">
                <a:effectLst/>
                <a:latin typeface="Times New Roman" panose="02020603050405020304" pitchFamily="18" charset="0"/>
                <a:ea typeface="Times New Roman" panose="02020603050405020304" pitchFamily="18" charset="0"/>
              </a:rPr>
              <a:t>A Decision Tree Classifier with depth of 21 was used to analyze initial problems generating overfitting, leading us to graphs showing the learning process through iterations.</a:t>
            </a:r>
          </a:p>
          <a:p>
            <a:pPr marL="285750" indent="-285750">
              <a:lnSpc>
                <a:spcPct val="91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Two distinct Random Forest models were developed, one of them using cross validation to assess its generalizability, and the other model developed using Gridsearch to systematically explore the hyperparameter space of the random forest model and find the optimal combination that maximizes model performance.</a:t>
            </a:r>
          </a:p>
        </p:txBody>
      </p:sp>
      <p:pic>
        <p:nvPicPr>
          <p:cNvPr id="5" name="Picture 4">
            <a:extLst>
              <a:ext uri="{FF2B5EF4-FFF2-40B4-BE49-F238E27FC236}">
                <a16:creationId xmlns:a16="http://schemas.microsoft.com/office/drawing/2014/main" id="{569CD23E-9BFD-69B4-7FCC-5599C0734A8F}"/>
              </a:ext>
            </a:extLst>
          </p:cNvPr>
          <p:cNvPicPr>
            <a:picLocks noChangeAspect="1"/>
          </p:cNvPicPr>
          <p:nvPr/>
        </p:nvPicPr>
        <p:blipFill rotWithShape="1">
          <a:blip r:embed="rId2"/>
          <a:srcRect r="12045" b="-1"/>
          <a:stretch/>
        </p:blipFill>
        <p:spPr>
          <a:xfrm>
            <a:off x="6833910" y="2367797"/>
            <a:ext cx="5355042" cy="4490203"/>
          </a:xfrm>
          <a:prstGeom prst="rect">
            <a:avLst/>
          </a:prstGeom>
        </p:spPr>
      </p:pic>
    </p:spTree>
    <p:extLst>
      <p:ext uri="{BB962C8B-B14F-4D97-AF65-F5344CB8AC3E}">
        <p14:creationId xmlns:p14="http://schemas.microsoft.com/office/powerpoint/2010/main" val="1241824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6484D-88AA-390C-D9DA-65264F7F63BD}"/>
              </a:ext>
            </a:extLst>
          </p:cNvPr>
          <p:cNvSpPr>
            <a:spLocks noGrp="1"/>
          </p:cNvSpPr>
          <p:nvPr>
            <p:ph type="title"/>
          </p:nvPr>
        </p:nvSpPr>
        <p:spPr>
          <a:xfrm>
            <a:off x="960120" y="317814"/>
            <a:ext cx="10268712" cy="1700784"/>
          </a:xfrm>
        </p:spPr>
        <p:txBody>
          <a:bodyPr>
            <a:normAutofit/>
          </a:bodyPr>
          <a:lstStyle/>
          <a:p>
            <a:r>
              <a:rPr lang="en-US"/>
              <a:t>Machine Learning models</a:t>
            </a:r>
            <a:endParaRPr lang="en-US" dirty="0"/>
          </a:p>
        </p:txBody>
      </p:sp>
      <p:sp>
        <p:nvSpPr>
          <p:cNvPr id="3" name="Content Placeholder 2">
            <a:extLst>
              <a:ext uri="{FF2B5EF4-FFF2-40B4-BE49-F238E27FC236}">
                <a16:creationId xmlns:a16="http://schemas.microsoft.com/office/drawing/2014/main" id="{E554A742-E6B7-2B9E-864D-5477903787F1}"/>
              </a:ext>
            </a:extLst>
          </p:cNvPr>
          <p:cNvSpPr>
            <a:spLocks noGrp="1"/>
          </p:cNvSpPr>
          <p:nvPr>
            <p:ph idx="1"/>
          </p:nvPr>
        </p:nvSpPr>
        <p:spPr>
          <a:xfrm>
            <a:off x="960120" y="2784143"/>
            <a:ext cx="5782586" cy="3433031"/>
          </a:xfrm>
        </p:spPr>
        <p:txBody>
          <a:bodyPr anchor="t">
            <a:normAutofit lnSpcReduction="10000"/>
          </a:bodyPr>
          <a:lstStyle/>
          <a:p>
            <a:pPr marL="342900" indent="-342900">
              <a:lnSpc>
                <a:spcPct val="91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Support Vector Machine model (SVM) was created using a linear kernel function, to find a linear hyperplane that best separates the two classes in the feature space.</a:t>
            </a:r>
          </a:p>
          <a:p>
            <a:pPr marL="342900" indent="-342900">
              <a:lnSpc>
                <a:spcPct val="91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K-nearest-neighbors model (KNN) was developed using 3 neighbors, leveraging the similarity with its nearest neighbors in the feature space.</a:t>
            </a:r>
          </a:p>
          <a:p>
            <a:pPr marL="342900" indent="-342900">
              <a:lnSpc>
                <a:spcPct val="91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Linear Discriminant Analysis (LDA) model was used for classification and dimensionality reduction, seeking to model the differences between the two classes by finding a linear combination of features that best separates multiple classes.</a:t>
            </a:r>
          </a:p>
          <a:p>
            <a:pPr>
              <a:lnSpc>
                <a:spcPct val="91000"/>
              </a:lnSpc>
            </a:pPr>
            <a:endParaRPr lang="en-US" sz="1600" dirty="0"/>
          </a:p>
        </p:txBody>
      </p:sp>
      <p:pic>
        <p:nvPicPr>
          <p:cNvPr id="4" name="Picture 3">
            <a:extLst>
              <a:ext uri="{FF2B5EF4-FFF2-40B4-BE49-F238E27FC236}">
                <a16:creationId xmlns:a16="http://schemas.microsoft.com/office/drawing/2014/main" id="{FF984C39-6788-2EDE-D3E1-6D7D7A2EF0A3}"/>
              </a:ext>
            </a:extLst>
          </p:cNvPr>
          <p:cNvPicPr>
            <a:picLocks noChangeAspect="1"/>
          </p:cNvPicPr>
          <p:nvPr/>
        </p:nvPicPr>
        <p:blipFill rotWithShape="1">
          <a:blip r:embed="rId2"/>
          <a:srcRect l="5520" r="5034"/>
          <a:stretch/>
        </p:blipFill>
        <p:spPr>
          <a:xfrm>
            <a:off x="7533136" y="2852382"/>
            <a:ext cx="4012870" cy="3364792"/>
          </a:xfrm>
          <a:prstGeom prst="rect">
            <a:avLst/>
          </a:prstGeom>
        </p:spPr>
      </p:pic>
    </p:spTree>
    <p:extLst>
      <p:ext uri="{BB962C8B-B14F-4D97-AF65-F5344CB8AC3E}">
        <p14:creationId xmlns:p14="http://schemas.microsoft.com/office/powerpoint/2010/main" val="2705136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562D-FB2E-2DF7-7F97-C2751005E91F}"/>
              </a:ext>
            </a:extLst>
          </p:cNvPr>
          <p:cNvSpPr>
            <a:spLocks noGrp="1"/>
          </p:cNvSpPr>
          <p:nvPr>
            <p:ph type="title"/>
          </p:nvPr>
        </p:nvSpPr>
        <p:spPr/>
        <p:txBody>
          <a:bodyPr/>
          <a:lstStyle/>
          <a:p>
            <a:r>
              <a:rPr lang="en-US" sz="6600" dirty="0"/>
              <a:t>Machine Learning models</a:t>
            </a:r>
            <a:endParaRPr lang="en-US" dirty="0"/>
          </a:p>
        </p:txBody>
      </p:sp>
      <p:graphicFrame>
        <p:nvGraphicFramePr>
          <p:cNvPr id="4" name="Content Placeholder 3">
            <a:extLst>
              <a:ext uri="{FF2B5EF4-FFF2-40B4-BE49-F238E27FC236}">
                <a16:creationId xmlns:a16="http://schemas.microsoft.com/office/drawing/2014/main" id="{E2E0807E-0126-7262-27D3-3B57411B8008}"/>
              </a:ext>
            </a:extLst>
          </p:cNvPr>
          <p:cNvGraphicFramePr>
            <a:graphicFrameLocks noGrp="1"/>
          </p:cNvGraphicFramePr>
          <p:nvPr>
            <p:ph idx="1"/>
            <p:extLst>
              <p:ext uri="{D42A27DB-BD31-4B8C-83A1-F6EECF244321}">
                <p14:modId xmlns:p14="http://schemas.microsoft.com/office/powerpoint/2010/main" val="3915233141"/>
              </p:ext>
            </p:extLst>
          </p:nvPr>
        </p:nvGraphicFramePr>
        <p:xfrm>
          <a:off x="6407944" y="2636045"/>
          <a:ext cx="5664994" cy="3707605"/>
        </p:xfrm>
        <a:graphic>
          <a:graphicData uri="http://schemas.openxmlformats.org/drawingml/2006/table">
            <a:tbl>
              <a:tblPr firstRow="1" firstCol="1" bandRow="1">
                <a:tableStyleId>{0660B408-B3CF-4A94-85FC-2B1E0A45F4A2}</a:tableStyleId>
              </a:tblPr>
              <a:tblGrid>
                <a:gridCol w="1522037">
                  <a:extLst>
                    <a:ext uri="{9D8B030D-6E8A-4147-A177-3AD203B41FA5}">
                      <a16:colId xmlns:a16="http://schemas.microsoft.com/office/drawing/2014/main" val="616486675"/>
                    </a:ext>
                  </a:extLst>
                </a:gridCol>
                <a:gridCol w="846305">
                  <a:extLst>
                    <a:ext uri="{9D8B030D-6E8A-4147-A177-3AD203B41FA5}">
                      <a16:colId xmlns:a16="http://schemas.microsoft.com/office/drawing/2014/main" val="3089902809"/>
                    </a:ext>
                  </a:extLst>
                </a:gridCol>
                <a:gridCol w="1098884">
                  <a:extLst>
                    <a:ext uri="{9D8B030D-6E8A-4147-A177-3AD203B41FA5}">
                      <a16:colId xmlns:a16="http://schemas.microsoft.com/office/drawing/2014/main" val="3058576882"/>
                    </a:ext>
                  </a:extLst>
                </a:gridCol>
                <a:gridCol w="1098884">
                  <a:extLst>
                    <a:ext uri="{9D8B030D-6E8A-4147-A177-3AD203B41FA5}">
                      <a16:colId xmlns:a16="http://schemas.microsoft.com/office/drawing/2014/main" val="2988705643"/>
                    </a:ext>
                  </a:extLst>
                </a:gridCol>
                <a:gridCol w="1098884">
                  <a:extLst>
                    <a:ext uri="{9D8B030D-6E8A-4147-A177-3AD203B41FA5}">
                      <a16:colId xmlns:a16="http://schemas.microsoft.com/office/drawing/2014/main" val="271763884"/>
                    </a:ext>
                  </a:extLst>
                </a:gridCol>
              </a:tblGrid>
              <a:tr h="308968">
                <a:tc>
                  <a:txBody>
                    <a:bodyPr/>
                    <a:lstStyle/>
                    <a:p>
                      <a:pPr marL="0" marR="0" algn="ctr" hangingPunct="0">
                        <a:lnSpc>
                          <a:spcPts val="1200"/>
                        </a:lnSpc>
                        <a:spcBef>
                          <a:spcPts val="0"/>
                        </a:spcBef>
                        <a:spcAft>
                          <a:spcPts val="0"/>
                        </a:spcAft>
                        <a:tabLst>
                          <a:tab pos="4392930" algn="r"/>
                        </a:tabLst>
                      </a:pPr>
                      <a:r>
                        <a:rPr lang="en-US" sz="1000" dirty="0">
                          <a:effectLst/>
                        </a:rPr>
                        <a:t>Models</a:t>
                      </a:r>
                      <a:endParaRPr lang="pt-PT"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Accuracy</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Precision</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Recall</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F1-score</a:t>
                      </a:r>
                      <a:endParaRPr lang="pt-PT"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60953204"/>
                  </a:ext>
                </a:extLst>
              </a:tr>
              <a:tr h="617934">
                <a:tc>
                  <a:txBody>
                    <a:bodyPr/>
                    <a:lstStyle/>
                    <a:p>
                      <a:pPr marL="0" marR="0" algn="ctr" hangingPunct="0">
                        <a:lnSpc>
                          <a:spcPts val="1200"/>
                        </a:lnSpc>
                        <a:spcBef>
                          <a:spcPts val="0"/>
                        </a:spcBef>
                        <a:spcAft>
                          <a:spcPts val="0"/>
                        </a:spcAft>
                        <a:tabLst>
                          <a:tab pos="4392930" algn="r"/>
                        </a:tabLst>
                      </a:pPr>
                      <a:r>
                        <a:rPr lang="en-US" sz="1000">
                          <a:effectLst/>
                        </a:rPr>
                        <a:t>Random Forest + Cross Validation</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0.90</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0.92</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0.92</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0.91</a:t>
                      </a:r>
                      <a:endParaRPr lang="pt-PT"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66842353"/>
                  </a:ext>
                </a:extLst>
              </a:tr>
              <a:tr h="617934">
                <a:tc>
                  <a:txBody>
                    <a:bodyPr/>
                    <a:lstStyle/>
                    <a:p>
                      <a:pPr marL="0" marR="0" algn="ctr" hangingPunct="0">
                        <a:lnSpc>
                          <a:spcPts val="1200"/>
                        </a:lnSpc>
                        <a:spcBef>
                          <a:spcPts val="0"/>
                        </a:spcBef>
                        <a:spcAft>
                          <a:spcPts val="0"/>
                        </a:spcAft>
                        <a:tabLst>
                          <a:tab pos="4392930" algn="r"/>
                        </a:tabLst>
                      </a:pPr>
                      <a:r>
                        <a:rPr lang="en-US" sz="1000">
                          <a:effectLst/>
                        </a:rPr>
                        <a:t>Random Forest + GridSearch</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0.95</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0.95</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0.95</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0.95</a:t>
                      </a:r>
                      <a:endParaRPr lang="pt-PT"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21418605"/>
                  </a:ext>
                </a:extLst>
              </a:tr>
              <a:tr h="617934">
                <a:tc>
                  <a:txBody>
                    <a:bodyPr/>
                    <a:lstStyle/>
                    <a:p>
                      <a:pPr marL="0" marR="0" algn="ctr" hangingPunct="0">
                        <a:lnSpc>
                          <a:spcPts val="1200"/>
                        </a:lnSpc>
                        <a:spcBef>
                          <a:spcPts val="0"/>
                        </a:spcBef>
                        <a:spcAft>
                          <a:spcPts val="0"/>
                        </a:spcAft>
                        <a:tabLst>
                          <a:tab pos="4392930" algn="r"/>
                        </a:tabLst>
                      </a:pPr>
                      <a:r>
                        <a:rPr lang="en-US" sz="1000">
                          <a:effectLst/>
                        </a:rPr>
                        <a:t>Support Vector   Machine</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0.82</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0.82</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dirty="0">
                          <a:effectLst/>
                        </a:rPr>
                        <a:t>0.82</a:t>
                      </a:r>
                      <a:endParaRPr lang="pt-PT"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0.81</a:t>
                      </a:r>
                      <a:endParaRPr lang="pt-PT"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71100074"/>
                  </a:ext>
                </a:extLst>
              </a:tr>
              <a:tr h="617934">
                <a:tc>
                  <a:txBody>
                    <a:bodyPr/>
                    <a:lstStyle/>
                    <a:p>
                      <a:pPr marL="0" marR="0" algn="ctr" hangingPunct="0">
                        <a:lnSpc>
                          <a:spcPts val="1200"/>
                        </a:lnSpc>
                        <a:spcBef>
                          <a:spcPts val="0"/>
                        </a:spcBef>
                        <a:spcAft>
                          <a:spcPts val="0"/>
                        </a:spcAft>
                        <a:tabLst>
                          <a:tab pos="4392930" algn="r"/>
                        </a:tabLst>
                      </a:pPr>
                      <a:r>
                        <a:rPr lang="en-US" sz="1000">
                          <a:effectLst/>
                        </a:rPr>
                        <a:t>K-Nearest neighbors</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0.94</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0.94</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0.94</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dirty="0">
                          <a:effectLst/>
                        </a:rPr>
                        <a:t>0.94</a:t>
                      </a:r>
                      <a:endParaRPr lang="pt-PT"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00796705"/>
                  </a:ext>
                </a:extLst>
              </a:tr>
              <a:tr h="926901">
                <a:tc>
                  <a:txBody>
                    <a:bodyPr/>
                    <a:lstStyle/>
                    <a:p>
                      <a:pPr marL="0" marR="0" algn="ctr" hangingPunct="0">
                        <a:lnSpc>
                          <a:spcPts val="1200"/>
                        </a:lnSpc>
                        <a:spcBef>
                          <a:spcPts val="0"/>
                        </a:spcBef>
                        <a:spcAft>
                          <a:spcPts val="0"/>
                        </a:spcAft>
                        <a:tabLst>
                          <a:tab pos="4392930" algn="r"/>
                        </a:tabLst>
                      </a:pPr>
                      <a:r>
                        <a:rPr lang="en-US" sz="1000">
                          <a:effectLst/>
                        </a:rPr>
                        <a:t>Linear Discriminant analysis</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0.81</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0.81</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a:effectLst/>
                        </a:rPr>
                        <a:t>0.81</a:t>
                      </a:r>
                      <a:endParaRPr lang="pt-PT"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hangingPunct="0">
                        <a:lnSpc>
                          <a:spcPts val="1200"/>
                        </a:lnSpc>
                        <a:spcBef>
                          <a:spcPts val="0"/>
                        </a:spcBef>
                        <a:spcAft>
                          <a:spcPts val="0"/>
                        </a:spcAft>
                        <a:tabLst>
                          <a:tab pos="4392930" algn="r"/>
                        </a:tabLst>
                      </a:pPr>
                      <a:r>
                        <a:rPr lang="en-US" sz="1000" dirty="0">
                          <a:effectLst/>
                        </a:rPr>
                        <a:t>0.79</a:t>
                      </a:r>
                      <a:endParaRPr lang="pt-PT"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24296945"/>
                  </a:ext>
                </a:extLst>
              </a:tr>
            </a:tbl>
          </a:graphicData>
        </a:graphic>
      </p:graphicFrame>
      <p:sp>
        <p:nvSpPr>
          <p:cNvPr id="5" name="TextBox 4">
            <a:extLst>
              <a:ext uri="{FF2B5EF4-FFF2-40B4-BE49-F238E27FC236}">
                <a16:creationId xmlns:a16="http://schemas.microsoft.com/office/drawing/2014/main" id="{50F417F8-DE9F-B7BF-0B3A-4DFE007F89AB}"/>
              </a:ext>
            </a:extLst>
          </p:cNvPr>
          <p:cNvSpPr txBox="1"/>
          <p:nvPr/>
        </p:nvSpPr>
        <p:spPr>
          <a:xfrm>
            <a:off x="520784" y="2636045"/>
            <a:ext cx="5383454"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best results were achieved by the model with Random Forest using Grid Search and the KNN model, and the worse results were generated by the LDA and SVM models.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Results might not be that accurate in handling real data; some of the utilized algorithms are better than others at gaining generalization from data with limited diversity, such as the SVM and Random Forest with cross validation.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can be certain that the data utilized for training our models suffer from lack of diversity and will lead the models to suffer from weak of generalization.</a:t>
            </a:r>
          </a:p>
          <a:p>
            <a:endParaRPr lang="en-US" dirty="0"/>
          </a:p>
          <a:p>
            <a:endParaRPr lang="en-US" dirty="0"/>
          </a:p>
        </p:txBody>
      </p:sp>
    </p:spTree>
    <p:extLst>
      <p:ext uri="{BB962C8B-B14F-4D97-AF65-F5344CB8AC3E}">
        <p14:creationId xmlns:p14="http://schemas.microsoft.com/office/powerpoint/2010/main" val="2278148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E6282-AE9D-3315-0990-5CC4CA9DDE55}"/>
              </a:ext>
            </a:extLst>
          </p:cNvPr>
          <p:cNvSpPr>
            <a:spLocks noGrp="1"/>
          </p:cNvSpPr>
          <p:nvPr>
            <p:ph type="title"/>
          </p:nvPr>
        </p:nvSpPr>
        <p:spPr>
          <a:xfrm>
            <a:off x="960438" y="640080"/>
            <a:ext cx="4500737" cy="2194560"/>
          </a:xfrm>
        </p:spPr>
        <p:txBody>
          <a:bodyPr>
            <a:normAutofit/>
          </a:bodyPr>
          <a:lstStyle/>
          <a:p>
            <a:r>
              <a:rPr lang="en-US" dirty="0"/>
              <a:t>Tests and Discussion</a:t>
            </a:r>
          </a:p>
        </p:txBody>
      </p:sp>
      <p:sp>
        <p:nvSpPr>
          <p:cNvPr id="3" name="Content Placeholder 2">
            <a:extLst>
              <a:ext uri="{FF2B5EF4-FFF2-40B4-BE49-F238E27FC236}">
                <a16:creationId xmlns:a16="http://schemas.microsoft.com/office/drawing/2014/main" id="{3BBA846F-79DD-0346-9E02-2C353F16F8CB}"/>
              </a:ext>
            </a:extLst>
          </p:cNvPr>
          <p:cNvSpPr>
            <a:spLocks noGrp="1"/>
          </p:cNvSpPr>
          <p:nvPr>
            <p:ph idx="1"/>
          </p:nvPr>
        </p:nvSpPr>
        <p:spPr>
          <a:xfrm>
            <a:off x="960438" y="2916936"/>
            <a:ext cx="4500737" cy="3264408"/>
          </a:xfrm>
        </p:spPr>
        <p:txBody>
          <a:bodyPr anchor="t">
            <a:normAutofit fontScale="92500" lnSpcReduction="10000"/>
          </a:bodyPr>
          <a:lstStyle/>
          <a:p>
            <a:pPr marL="342900" indent="-342900">
              <a:lnSpc>
                <a:spcPct val="91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Assuming that false positives are worse in this medical adjacent scenario than false negatives, we can see that the SVM model performed the best at predicting stress using the collected data from the participants, the worse performing being the KNN model and LDA model.</a:t>
            </a:r>
          </a:p>
          <a:p>
            <a:pPr marL="342900" indent="-342900">
              <a:lnSpc>
                <a:spcPct val="91000"/>
              </a:lnSpc>
              <a:buFont typeface="Arial" panose="020B0604020202020204" pitchFamily="34" charset="0"/>
              <a:buChar char="•"/>
            </a:pPr>
            <a:r>
              <a:rPr lang="en-GB" sz="2000" dirty="0">
                <a:solidFill>
                  <a:schemeClr val="bg1"/>
                </a:solidFill>
                <a:effectLst/>
                <a:latin typeface="Times New Roman" panose="02020603050405020304" pitchFamily="18" charset="0"/>
                <a:ea typeface="Times New Roman" panose="02020603050405020304" pitchFamily="18" charset="0"/>
              </a:rPr>
              <a:t>The feature ‘condition label’ was manually inputted by the participants to represent weather they felt stressed or not. </a:t>
            </a:r>
            <a:endParaRPr lang="en-US"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699B6CAB-4710-A003-60E8-1524E7D8CD5B}"/>
              </a:ext>
            </a:extLst>
          </p:cNvPr>
          <p:cNvGraphicFramePr>
            <a:graphicFrameLocks noGrp="1"/>
          </p:cNvGraphicFramePr>
          <p:nvPr>
            <p:extLst>
              <p:ext uri="{D42A27DB-BD31-4B8C-83A1-F6EECF244321}">
                <p14:modId xmlns:p14="http://schemas.microsoft.com/office/powerpoint/2010/main" val="1380862672"/>
              </p:ext>
            </p:extLst>
          </p:nvPr>
        </p:nvGraphicFramePr>
        <p:xfrm>
          <a:off x="6166184" y="2068974"/>
          <a:ext cx="5892471" cy="3434979"/>
        </p:xfrm>
        <a:graphic>
          <a:graphicData uri="http://schemas.openxmlformats.org/drawingml/2006/table">
            <a:tbl>
              <a:tblPr firstRow="1" firstCol="1" bandRow="1">
                <a:tableStyleId>{8A107856-5554-42FB-B03E-39F5DBC370BA}</a:tableStyleId>
              </a:tblPr>
              <a:tblGrid>
                <a:gridCol w="584855">
                  <a:extLst>
                    <a:ext uri="{9D8B030D-6E8A-4147-A177-3AD203B41FA5}">
                      <a16:colId xmlns:a16="http://schemas.microsoft.com/office/drawing/2014/main" val="894223326"/>
                    </a:ext>
                  </a:extLst>
                </a:gridCol>
                <a:gridCol w="593014">
                  <a:extLst>
                    <a:ext uri="{9D8B030D-6E8A-4147-A177-3AD203B41FA5}">
                      <a16:colId xmlns:a16="http://schemas.microsoft.com/office/drawing/2014/main" val="1823453774"/>
                    </a:ext>
                  </a:extLst>
                </a:gridCol>
                <a:gridCol w="593014">
                  <a:extLst>
                    <a:ext uri="{9D8B030D-6E8A-4147-A177-3AD203B41FA5}">
                      <a16:colId xmlns:a16="http://schemas.microsoft.com/office/drawing/2014/main" val="3019420659"/>
                    </a:ext>
                  </a:extLst>
                </a:gridCol>
                <a:gridCol w="593014">
                  <a:extLst>
                    <a:ext uri="{9D8B030D-6E8A-4147-A177-3AD203B41FA5}">
                      <a16:colId xmlns:a16="http://schemas.microsoft.com/office/drawing/2014/main" val="2928967530"/>
                    </a:ext>
                  </a:extLst>
                </a:gridCol>
                <a:gridCol w="416226">
                  <a:extLst>
                    <a:ext uri="{9D8B030D-6E8A-4147-A177-3AD203B41FA5}">
                      <a16:colId xmlns:a16="http://schemas.microsoft.com/office/drawing/2014/main" val="1628371632"/>
                    </a:ext>
                  </a:extLst>
                </a:gridCol>
                <a:gridCol w="571455">
                  <a:extLst>
                    <a:ext uri="{9D8B030D-6E8A-4147-A177-3AD203B41FA5}">
                      <a16:colId xmlns:a16="http://schemas.microsoft.com/office/drawing/2014/main" val="873077180"/>
                    </a:ext>
                  </a:extLst>
                </a:gridCol>
                <a:gridCol w="595709">
                  <a:extLst>
                    <a:ext uri="{9D8B030D-6E8A-4147-A177-3AD203B41FA5}">
                      <a16:colId xmlns:a16="http://schemas.microsoft.com/office/drawing/2014/main" val="2371568174"/>
                    </a:ext>
                  </a:extLst>
                </a:gridCol>
                <a:gridCol w="486296">
                  <a:extLst>
                    <a:ext uri="{9D8B030D-6E8A-4147-A177-3AD203B41FA5}">
                      <a16:colId xmlns:a16="http://schemas.microsoft.com/office/drawing/2014/main" val="4148565861"/>
                    </a:ext>
                  </a:extLst>
                </a:gridCol>
                <a:gridCol w="486296">
                  <a:extLst>
                    <a:ext uri="{9D8B030D-6E8A-4147-A177-3AD203B41FA5}">
                      <a16:colId xmlns:a16="http://schemas.microsoft.com/office/drawing/2014/main" val="2417036127"/>
                    </a:ext>
                  </a:extLst>
                </a:gridCol>
                <a:gridCol w="486296">
                  <a:extLst>
                    <a:ext uri="{9D8B030D-6E8A-4147-A177-3AD203B41FA5}">
                      <a16:colId xmlns:a16="http://schemas.microsoft.com/office/drawing/2014/main" val="2871525542"/>
                    </a:ext>
                  </a:extLst>
                </a:gridCol>
                <a:gridCol w="486296">
                  <a:extLst>
                    <a:ext uri="{9D8B030D-6E8A-4147-A177-3AD203B41FA5}">
                      <a16:colId xmlns:a16="http://schemas.microsoft.com/office/drawing/2014/main" val="3666114420"/>
                    </a:ext>
                  </a:extLst>
                </a:gridCol>
              </a:tblGrid>
              <a:tr h="1191339">
                <a:tc>
                  <a:txBody>
                    <a:bodyPr/>
                    <a:lstStyle/>
                    <a:p>
                      <a:pPr marL="0" marR="0" indent="0" algn="ctr" hangingPunct="0">
                        <a:lnSpc>
                          <a:spcPts val="1200"/>
                        </a:lnSpc>
                        <a:spcBef>
                          <a:spcPts val="0"/>
                        </a:spcBef>
                        <a:spcAft>
                          <a:spcPts val="0"/>
                        </a:spcAft>
                      </a:pPr>
                      <a:r>
                        <a:rPr lang="en-US" sz="1000" dirty="0">
                          <a:effectLst/>
                        </a:rPr>
                        <a:t>Age</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Height</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Weight</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Gender</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HR</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Condition</a:t>
                      </a:r>
                      <a:endParaRPr lang="pt-PT" sz="1000" dirty="0">
                        <a:effectLst/>
                      </a:endParaRPr>
                    </a:p>
                    <a:p>
                      <a:pPr marL="0" marR="0" indent="0" algn="ctr" hangingPunct="0">
                        <a:lnSpc>
                          <a:spcPts val="1200"/>
                        </a:lnSpc>
                        <a:spcBef>
                          <a:spcPts val="0"/>
                        </a:spcBef>
                        <a:spcAft>
                          <a:spcPts val="0"/>
                        </a:spcAft>
                      </a:pPr>
                      <a:r>
                        <a:rPr lang="en-US" sz="1000" dirty="0">
                          <a:effectLst/>
                        </a:rPr>
                        <a:t>label</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Random</a:t>
                      </a:r>
                      <a:endParaRPr lang="pt-PT" sz="1000" dirty="0">
                        <a:effectLst/>
                      </a:endParaRPr>
                    </a:p>
                    <a:p>
                      <a:pPr marL="0" marR="0" indent="0" algn="ctr" hangingPunct="0">
                        <a:lnSpc>
                          <a:spcPts val="1200"/>
                        </a:lnSpc>
                        <a:spcBef>
                          <a:spcPts val="0"/>
                        </a:spcBef>
                        <a:spcAft>
                          <a:spcPts val="0"/>
                        </a:spcAft>
                      </a:pPr>
                      <a:r>
                        <a:rPr lang="en-US" sz="1000" dirty="0">
                          <a:effectLst/>
                        </a:rPr>
                        <a:t>Forest</a:t>
                      </a:r>
                      <a:endParaRPr lang="pt-PT" sz="1000" dirty="0">
                        <a:effectLst/>
                      </a:endParaRPr>
                    </a:p>
                    <a:p>
                      <a:pPr marL="0" marR="0" indent="0" algn="ctr" hangingPunct="0">
                        <a:lnSpc>
                          <a:spcPts val="1200"/>
                        </a:lnSpc>
                        <a:spcBef>
                          <a:spcPts val="0"/>
                        </a:spcBef>
                        <a:spcAft>
                          <a:spcPts val="0"/>
                        </a:spcAft>
                      </a:pPr>
                      <a:r>
                        <a:rPr lang="en-US" sz="1000" dirty="0">
                          <a:effectLst/>
                        </a:rPr>
                        <a:t>Prediction GS</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Random</a:t>
                      </a:r>
                      <a:endParaRPr kumimoji="0" lang="pt-PT" sz="1000" b="1" u="none" strike="noStrike" kern="1200" cap="none" spc="0" normalizeH="0" baseline="0" noProof="0" dirty="0">
                        <a:ln>
                          <a:noFill/>
                        </a:ln>
                        <a:solidFill>
                          <a:schemeClr val="tx1"/>
                        </a:solidFill>
                        <a:effectLst/>
                        <a:uLnTx/>
                        <a:uFillTx/>
                      </a:endParaRPr>
                    </a:p>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Forest </a:t>
                      </a:r>
                      <a:endParaRPr kumimoji="0" lang="pt-PT" sz="1000" b="1" u="none" strike="noStrike" kern="1200" cap="none" spc="0" normalizeH="0" baseline="0" noProof="0" dirty="0">
                        <a:ln>
                          <a:noFill/>
                        </a:ln>
                        <a:solidFill>
                          <a:schemeClr val="tx1"/>
                        </a:solidFill>
                        <a:effectLst/>
                        <a:uLnTx/>
                        <a:uFillTx/>
                      </a:endParaRPr>
                    </a:p>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Prediction</a:t>
                      </a:r>
                      <a:endParaRPr kumimoji="0" lang="pt-PT" sz="1000" b="1" u="none" strike="noStrike" kern="1200" cap="none" spc="0" normalizeH="0" baseline="0" noProof="0" dirty="0">
                        <a:ln>
                          <a:noFill/>
                        </a:ln>
                        <a:solidFill>
                          <a:schemeClr val="tx1"/>
                        </a:solidFill>
                        <a:effectLst/>
                        <a:uLnTx/>
                        <a:uFillTx/>
                      </a:endParaRPr>
                    </a:p>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CV</a:t>
                      </a:r>
                      <a:endParaRPr kumimoji="0" lang="pt-PT" sz="1000" b="1" u="none" strike="noStrike" kern="1200" cap="none" spc="0" normalizeH="0" baseline="0" noProof="0" dirty="0">
                        <a:ln>
                          <a:noFill/>
                        </a:ln>
                        <a:solidFill>
                          <a:schemeClr val="tx1"/>
                        </a:solidFill>
                        <a:effectLst/>
                        <a:uLnTx/>
                        <a:uFillTx/>
                      </a:endParaRPr>
                    </a:p>
                    <a:p>
                      <a:endParaRPr lang="en-US" sz="1800" dirty="0"/>
                    </a:p>
                  </a:txBody>
                  <a:tcPr marL="12552" marR="12552" marT="0" marB="0"/>
                </a:tc>
                <a:tc>
                  <a:txBody>
                    <a:bodyPr/>
                    <a:lstStyle/>
                    <a:p>
                      <a:pPr marL="0" marR="0" indent="0" algn="ctr" hangingPunct="0">
                        <a:lnSpc>
                          <a:spcPts val="1200"/>
                        </a:lnSpc>
                        <a:spcBef>
                          <a:spcPts val="0"/>
                        </a:spcBef>
                        <a:spcAft>
                          <a:spcPts val="0"/>
                        </a:spcAft>
                      </a:pPr>
                      <a:r>
                        <a:rPr lang="en-US" sz="1000" dirty="0">
                          <a:effectLst/>
                        </a:rPr>
                        <a:t>SVM_</a:t>
                      </a:r>
                      <a:endParaRPr lang="pt-PT" sz="1000" dirty="0">
                        <a:effectLst/>
                      </a:endParaRPr>
                    </a:p>
                    <a:p>
                      <a:pPr marL="0" marR="0" indent="0" algn="ctr" hangingPunct="0">
                        <a:lnSpc>
                          <a:spcPts val="1200"/>
                        </a:lnSpc>
                        <a:spcBef>
                          <a:spcPts val="0"/>
                        </a:spcBef>
                        <a:spcAft>
                          <a:spcPts val="0"/>
                        </a:spcAft>
                      </a:pPr>
                      <a:r>
                        <a:rPr lang="en-US" sz="1000" dirty="0">
                          <a:effectLst/>
                        </a:rPr>
                        <a:t>Prediction</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KNN_</a:t>
                      </a:r>
                      <a:endParaRPr lang="pt-PT" sz="1000" dirty="0">
                        <a:effectLst/>
                      </a:endParaRPr>
                    </a:p>
                    <a:p>
                      <a:pPr marL="0" marR="0" indent="0" algn="ctr" hangingPunct="0">
                        <a:lnSpc>
                          <a:spcPts val="1200"/>
                        </a:lnSpc>
                        <a:spcBef>
                          <a:spcPts val="0"/>
                        </a:spcBef>
                        <a:spcAft>
                          <a:spcPts val="0"/>
                        </a:spcAft>
                      </a:pPr>
                      <a:r>
                        <a:rPr lang="en-US" sz="1000" dirty="0">
                          <a:effectLst/>
                        </a:rPr>
                        <a:t>Prediction</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LDA_</a:t>
                      </a:r>
                      <a:endParaRPr lang="pt-PT" sz="1000" dirty="0">
                        <a:effectLst/>
                      </a:endParaRPr>
                    </a:p>
                    <a:p>
                      <a:pPr marL="0" marR="0" indent="0" algn="ctr" hangingPunct="0">
                        <a:lnSpc>
                          <a:spcPts val="1200"/>
                        </a:lnSpc>
                        <a:spcBef>
                          <a:spcPts val="0"/>
                        </a:spcBef>
                        <a:spcAft>
                          <a:spcPts val="0"/>
                        </a:spcAft>
                      </a:pPr>
                      <a:r>
                        <a:rPr lang="en-US" sz="1000" dirty="0">
                          <a:effectLst/>
                        </a:rPr>
                        <a:t>Prediction</a:t>
                      </a:r>
                      <a:endParaRPr lang="pt-PT" sz="100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826731180"/>
                  </a:ext>
                </a:extLst>
              </a:tr>
              <a:tr h="160260">
                <a:tc>
                  <a:txBody>
                    <a:bodyPr/>
                    <a:lstStyle/>
                    <a:p>
                      <a:pPr marL="0" marR="0" indent="144145" algn="ctr" hangingPunct="0">
                        <a:lnSpc>
                          <a:spcPts val="1200"/>
                        </a:lnSpc>
                        <a:spcBef>
                          <a:spcPts val="0"/>
                        </a:spcBef>
                        <a:spcAft>
                          <a:spcPts val="0"/>
                        </a:spcAft>
                      </a:pPr>
                      <a:r>
                        <a:rPr lang="en-US" sz="1050" dirty="0">
                          <a:effectLst/>
                        </a:rPr>
                        <a:t>23</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94</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106</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44361305"/>
                  </a:ext>
                </a:extLst>
              </a:tr>
              <a:tr h="160260">
                <a:tc>
                  <a:txBody>
                    <a:bodyPr/>
                    <a:lstStyle/>
                    <a:p>
                      <a:pPr marL="0" marR="0" indent="144145" algn="ctr" hangingPunct="0">
                        <a:lnSpc>
                          <a:spcPts val="1200"/>
                        </a:lnSpc>
                        <a:spcBef>
                          <a:spcPts val="0"/>
                        </a:spcBef>
                        <a:spcAft>
                          <a:spcPts val="0"/>
                        </a:spcAft>
                      </a:pPr>
                      <a:r>
                        <a:rPr lang="en-US" sz="1050" dirty="0">
                          <a:effectLst/>
                        </a:rPr>
                        <a:t>23</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177</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98</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1641878175"/>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177</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102</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988477628"/>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94</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97</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477239958"/>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96</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814337105"/>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93</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702946272"/>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76</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1489064314"/>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130</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643822857"/>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78</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648141284"/>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63</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980714318"/>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69</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600445715"/>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73</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278498092"/>
                  </a:ext>
                </a:extLst>
              </a:tr>
              <a:tr h="160260">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Fn=4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Fn=3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Fn=3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err="1">
                          <a:effectLst/>
                        </a:rPr>
                        <a:t>Fn</a:t>
                      </a: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err="1">
                          <a:effectLst/>
                        </a:rPr>
                        <a:t>Fn</a:t>
                      </a:r>
                      <a:r>
                        <a:rPr lang="en-US" sz="1050" dirty="0">
                          <a:effectLst/>
                        </a:rPr>
                        <a:t>=2</a:t>
                      </a:r>
                      <a:endParaRPr lang="pt-PT" sz="105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649792751"/>
                  </a:ext>
                </a:extLst>
              </a:tr>
              <a:tr h="160260">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Fp=5</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err="1">
                          <a:effectLst/>
                        </a:rPr>
                        <a:t>Fp</a:t>
                      </a:r>
                      <a:r>
                        <a:rPr lang="en-US" sz="1050" dirty="0">
                          <a:effectLst/>
                        </a:rPr>
                        <a:t>=3</a:t>
                      </a:r>
                      <a:endParaRPr lang="pt-PT" sz="105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606756083"/>
                  </a:ext>
                </a:extLst>
              </a:tr>
            </a:tbl>
          </a:graphicData>
        </a:graphic>
      </p:graphicFrame>
    </p:spTree>
    <p:extLst>
      <p:ext uri="{BB962C8B-B14F-4D97-AF65-F5344CB8AC3E}">
        <p14:creationId xmlns:p14="http://schemas.microsoft.com/office/powerpoint/2010/main" val="310771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E6282-AE9D-3315-0990-5CC4CA9DDE55}"/>
              </a:ext>
            </a:extLst>
          </p:cNvPr>
          <p:cNvSpPr>
            <a:spLocks noGrp="1"/>
          </p:cNvSpPr>
          <p:nvPr>
            <p:ph type="title"/>
          </p:nvPr>
        </p:nvSpPr>
        <p:spPr>
          <a:xfrm>
            <a:off x="960438" y="640080"/>
            <a:ext cx="4500737" cy="2194560"/>
          </a:xfrm>
        </p:spPr>
        <p:txBody>
          <a:bodyPr>
            <a:normAutofit/>
          </a:bodyPr>
          <a:lstStyle/>
          <a:p>
            <a:r>
              <a:rPr lang="en-US" dirty="0"/>
              <a:t>Tests and Discussion</a:t>
            </a:r>
          </a:p>
        </p:txBody>
      </p:sp>
      <p:sp>
        <p:nvSpPr>
          <p:cNvPr id="3" name="Content Placeholder 2">
            <a:extLst>
              <a:ext uri="{FF2B5EF4-FFF2-40B4-BE49-F238E27FC236}">
                <a16:creationId xmlns:a16="http://schemas.microsoft.com/office/drawing/2014/main" id="{3BBA846F-79DD-0346-9E02-2C353F16F8CB}"/>
              </a:ext>
            </a:extLst>
          </p:cNvPr>
          <p:cNvSpPr>
            <a:spLocks noGrp="1"/>
          </p:cNvSpPr>
          <p:nvPr>
            <p:ph idx="1"/>
          </p:nvPr>
        </p:nvSpPr>
        <p:spPr>
          <a:xfrm>
            <a:off x="960438" y="2916936"/>
            <a:ext cx="4500737" cy="3264408"/>
          </a:xfrm>
        </p:spPr>
        <p:txBody>
          <a:bodyPr anchor="t">
            <a:normAutofit fontScale="92500" lnSpcReduction="20000"/>
          </a:bodyPr>
          <a:lstStyle/>
          <a:p>
            <a:pPr marL="342900" indent="-342900">
              <a:lnSpc>
                <a:spcPct val="91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All the models correctly predicted stress on the instance of one of the subjects scratching his car before a job interview, noticing the accelerated heartrate in the moment. However, to detect stress in less extreme situations, they showed worse performance.</a:t>
            </a:r>
          </a:p>
          <a:p>
            <a:pPr marL="342900" indent="-342900">
              <a:lnSpc>
                <a:spcPct val="91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models generally found hard to predict stress in the participant with higher heart rate than normal, as the subject’s data used for training, usually displayed less elevated heartrates.</a:t>
            </a:r>
          </a:p>
          <a:p>
            <a:pPr marL="342900" indent="-342900">
              <a:lnSpc>
                <a:spcPct val="91000"/>
              </a:lnSpc>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699B6CAB-4710-A003-60E8-1524E7D8CD5B}"/>
              </a:ext>
            </a:extLst>
          </p:cNvPr>
          <p:cNvGraphicFramePr>
            <a:graphicFrameLocks noGrp="1"/>
          </p:cNvGraphicFramePr>
          <p:nvPr/>
        </p:nvGraphicFramePr>
        <p:xfrm>
          <a:off x="6166184" y="2068974"/>
          <a:ext cx="5892471" cy="3434979"/>
        </p:xfrm>
        <a:graphic>
          <a:graphicData uri="http://schemas.openxmlformats.org/drawingml/2006/table">
            <a:tbl>
              <a:tblPr firstRow="1" firstCol="1" bandRow="1">
                <a:tableStyleId>{8A107856-5554-42FB-B03E-39F5DBC370BA}</a:tableStyleId>
              </a:tblPr>
              <a:tblGrid>
                <a:gridCol w="584855">
                  <a:extLst>
                    <a:ext uri="{9D8B030D-6E8A-4147-A177-3AD203B41FA5}">
                      <a16:colId xmlns:a16="http://schemas.microsoft.com/office/drawing/2014/main" val="894223326"/>
                    </a:ext>
                  </a:extLst>
                </a:gridCol>
                <a:gridCol w="593014">
                  <a:extLst>
                    <a:ext uri="{9D8B030D-6E8A-4147-A177-3AD203B41FA5}">
                      <a16:colId xmlns:a16="http://schemas.microsoft.com/office/drawing/2014/main" val="1823453774"/>
                    </a:ext>
                  </a:extLst>
                </a:gridCol>
                <a:gridCol w="593014">
                  <a:extLst>
                    <a:ext uri="{9D8B030D-6E8A-4147-A177-3AD203B41FA5}">
                      <a16:colId xmlns:a16="http://schemas.microsoft.com/office/drawing/2014/main" val="3019420659"/>
                    </a:ext>
                  </a:extLst>
                </a:gridCol>
                <a:gridCol w="593014">
                  <a:extLst>
                    <a:ext uri="{9D8B030D-6E8A-4147-A177-3AD203B41FA5}">
                      <a16:colId xmlns:a16="http://schemas.microsoft.com/office/drawing/2014/main" val="2928967530"/>
                    </a:ext>
                  </a:extLst>
                </a:gridCol>
                <a:gridCol w="416226">
                  <a:extLst>
                    <a:ext uri="{9D8B030D-6E8A-4147-A177-3AD203B41FA5}">
                      <a16:colId xmlns:a16="http://schemas.microsoft.com/office/drawing/2014/main" val="1628371632"/>
                    </a:ext>
                  </a:extLst>
                </a:gridCol>
                <a:gridCol w="571455">
                  <a:extLst>
                    <a:ext uri="{9D8B030D-6E8A-4147-A177-3AD203B41FA5}">
                      <a16:colId xmlns:a16="http://schemas.microsoft.com/office/drawing/2014/main" val="873077180"/>
                    </a:ext>
                  </a:extLst>
                </a:gridCol>
                <a:gridCol w="595709">
                  <a:extLst>
                    <a:ext uri="{9D8B030D-6E8A-4147-A177-3AD203B41FA5}">
                      <a16:colId xmlns:a16="http://schemas.microsoft.com/office/drawing/2014/main" val="2371568174"/>
                    </a:ext>
                  </a:extLst>
                </a:gridCol>
                <a:gridCol w="486296">
                  <a:extLst>
                    <a:ext uri="{9D8B030D-6E8A-4147-A177-3AD203B41FA5}">
                      <a16:colId xmlns:a16="http://schemas.microsoft.com/office/drawing/2014/main" val="4148565861"/>
                    </a:ext>
                  </a:extLst>
                </a:gridCol>
                <a:gridCol w="486296">
                  <a:extLst>
                    <a:ext uri="{9D8B030D-6E8A-4147-A177-3AD203B41FA5}">
                      <a16:colId xmlns:a16="http://schemas.microsoft.com/office/drawing/2014/main" val="2417036127"/>
                    </a:ext>
                  </a:extLst>
                </a:gridCol>
                <a:gridCol w="486296">
                  <a:extLst>
                    <a:ext uri="{9D8B030D-6E8A-4147-A177-3AD203B41FA5}">
                      <a16:colId xmlns:a16="http://schemas.microsoft.com/office/drawing/2014/main" val="2871525542"/>
                    </a:ext>
                  </a:extLst>
                </a:gridCol>
                <a:gridCol w="486296">
                  <a:extLst>
                    <a:ext uri="{9D8B030D-6E8A-4147-A177-3AD203B41FA5}">
                      <a16:colId xmlns:a16="http://schemas.microsoft.com/office/drawing/2014/main" val="3666114420"/>
                    </a:ext>
                  </a:extLst>
                </a:gridCol>
              </a:tblGrid>
              <a:tr h="1191339">
                <a:tc>
                  <a:txBody>
                    <a:bodyPr/>
                    <a:lstStyle/>
                    <a:p>
                      <a:pPr marL="0" marR="0" indent="0" algn="ctr" hangingPunct="0">
                        <a:lnSpc>
                          <a:spcPts val="1200"/>
                        </a:lnSpc>
                        <a:spcBef>
                          <a:spcPts val="0"/>
                        </a:spcBef>
                        <a:spcAft>
                          <a:spcPts val="0"/>
                        </a:spcAft>
                      </a:pPr>
                      <a:r>
                        <a:rPr lang="en-US" sz="1000" dirty="0">
                          <a:effectLst/>
                        </a:rPr>
                        <a:t>Age</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Height</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Weight</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Gender</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HR</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Condition</a:t>
                      </a:r>
                      <a:endParaRPr lang="pt-PT" sz="1000" dirty="0">
                        <a:effectLst/>
                      </a:endParaRPr>
                    </a:p>
                    <a:p>
                      <a:pPr marL="0" marR="0" indent="0" algn="ctr" hangingPunct="0">
                        <a:lnSpc>
                          <a:spcPts val="1200"/>
                        </a:lnSpc>
                        <a:spcBef>
                          <a:spcPts val="0"/>
                        </a:spcBef>
                        <a:spcAft>
                          <a:spcPts val="0"/>
                        </a:spcAft>
                      </a:pPr>
                      <a:r>
                        <a:rPr lang="en-US" sz="1000" dirty="0">
                          <a:effectLst/>
                        </a:rPr>
                        <a:t>label</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Random</a:t>
                      </a:r>
                      <a:endParaRPr lang="pt-PT" sz="1000" dirty="0">
                        <a:effectLst/>
                      </a:endParaRPr>
                    </a:p>
                    <a:p>
                      <a:pPr marL="0" marR="0" indent="0" algn="ctr" hangingPunct="0">
                        <a:lnSpc>
                          <a:spcPts val="1200"/>
                        </a:lnSpc>
                        <a:spcBef>
                          <a:spcPts val="0"/>
                        </a:spcBef>
                        <a:spcAft>
                          <a:spcPts val="0"/>
                        </a:spcAft>
                      </a:pPr>
                      <a:r>
                        <a:rPr lang="en-US" sz="1000" dirty="0">
                          <a:effectLst/>
                        </a:rPr>
                        <a:t>Forest</a:t>
                      </a:r>
                      <a:endParaRPr lang="pt-PT" sz="1000" dirty="0">
                        <a:effectLst/>
                      </a:endParaRPr>
                    </a:p>
                    <a:p>
                      <a:pPr marL="0" marR="0" indent="0" algn="ctr" hangingPunct="0">
                        <a:lnSpc>
                          <a:spcPts val="1200"/>
                        </a:lnSpc>
                        <a:spcBef>
                          <a:spcPts val="0"/>
                        </a:spcBef>
                        <a:spcAft>
                          <a:spcPts val="0"/>
                        </a:spcAft>
                      </a:pPr>
                      <a:r>
                        <a:rPr lang="en-US" sz="1000" dirty="0">
                          <a:effectLst/>
                        </a:rPr>
                        <a:t>Prediction GS</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Random</a:t>
                      </a:r>
                      <a:endParaRPr kumimoji="0" lang="pt-PT" sz="1000" b="1" u="none" strike="noStrike" kern="1200" cap="none" spc="0" normalizeH="0" baseline="0" noProof="0" dirty="0">
                        <a:ln>
                          <a:noFill/>
                        </a:ln>
                        <a:solidFill>
                          <a:schemeClr val="tx1"/>
                        </a:solidFill>
                        <a:effectLst/>
                        <a:uLnTx/>
                        <a:uFillTx/>
                      </a:endParaRPr>
                    </a:p>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Forest </a:t>
                      </a:r>
                      <a:endParaRPr kumimoji="0" lang="pt-PT" sz="1000" b="1" u="none" strike="noStrike" kern="1200" cap="none" spc="0" normalizeH="0" baseline="0" noProof="0" dirty="0">
                        <a:ln>
                          <a:noFill/>
                        </a:ln>
                        <a:solidFill>
                          <a:schemeClr val="tx1"/>
                        </a:solidFill>
                        <a:effectLst/>
                        <a:uLnTx/>
                        <a:uFillTx/>
                      </a:endParaRPr>
                    </a:p>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Prediction</a:t>
                      </a:r>
                      <a:endParaRPr kumimoji="0" lang="pt-PT" sz="1000" b="1" u="none" strike="noStrike" kern="1200" cap="none" spc="0" normalizeH="0" baseline="0" noProof="0" dirty="0">
                        <a:ln>
                          <a:noFill/>
                        </a:ln>
                        <a:solidFill>
                          <a:schemeClr val="tx1"/>
                        </a:solidFill>
                        <a:effectLst/>
                        <a:uLnTx/>
                        <a:uFillTx/>
                      </a:endParaRPr>
                    </a:p>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CV</a:t>
                      </a:r>
                      <a:endParaRPr kumimoji="0" lang="pt-PT" sz="1000" b="1" u="none" strike="noStrike" kern="1200" cap="none" spc="0" normalizeH="0" baseline="0" noProof="0" dirty="0">
                        <a:ln>
                          <a:noFill/>
                        </a:ln>
                        <a:solidFill>
                          <a:schemeClr val="tx1"/>
                        </a:solidFill>
                        <a:effectLst/>
                        <a:uLnTx/>
                        <a:uFillTx/>
                      </a:endParaRPr>
                    </a:p>
                    <a:p>
                      <a:endParaRPr lang="en-US" sz="1800" dirty="0"/>
                    </a:p>
                  </a:txBody>
                  <a:tcPr marL="12552" marR="12552" marT="0" marB="0"/>
                </a:tc>
                <a:tc>
                  <a:txBody>
                    <a:bodyPr/>
                    <a:lstStyle/>
                    <a:p>
                      <a:pPr marL="0" marR="0" indent="0" algn="ctr" hangingPunct="0">
                        <a:lnSpc>
                          <a:spcPts val="1200"/>
                        </a:lnSpc>
                        <a:spcBef>
                          <a:spcPts val="0"/>
                        </a:spcBef>
                        <a:spcAft>
                          <a:spcPts val="0"/>
                        </a:spcAft>
                      </a:pPr>
                      <a:r>
                        <a:rPr lang="en-US" sz="1000" dirty="0">
                          <a:effectLst/>
                        </a:rPr>
                        <a:t>SVM_</a:t>
                      </a:r>
                      <a:endParaRPr lang="pt-PT" sz="1000" dirty="0">
                        <a:effectLst/>
                      </a:endParaRPr>
                    </a:p>
                    <a:p>
                      <a:pPr marL="0" marR="0" indent="0" algn="ctr" hangingPunct="0">
                        <a:lnSpc>
                          <a:spcPts val="1200"/>
                        </a:lnSpc>
                        <a:spcBef>
                          <a:spcPts val="0"/>
                        </a:spcBef>
                        <a:spcAft>
                          <a:spcPts val="0"/>
                        </a:spcAft>
                      </a:pPr>
                      <a:r>
                        <a:rPr lang="en-US" sz="1000" dirty="0">
                          <a:effectLst/>
                        </a:rPr>
                        <a:t>Prediction</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KNN_</a:t>
                      </a:r>
                      <a:endParaRPr lang="pt-PT" sz="1000" dirty="0">
                        <a:effectLst/>
                      </a:endParaRPr>
                    </a:p>
                    <a:p>
                      <a:pPr marL="0" marR="0" indent="0" algn="ctr" hangingPunct="0">
                        <a:lnSpc>
                          <a:spcPts val="1200"/>
                        </a:lnSpc>
                        <a:spcBef>
                          <a:spcPts val="0"/>
                        </a:spcBef>
                        <a:spcAft>
                          <a:spcPts val="0"/>
                        </a:spcAft>
                      </a:pPr>
                      <a:r>
                        <a:rPr lang="en-US" sz="1000" dirty="0">
                          <a:effectLst/>
                        </a:rPr>
                        <a:t>Prediction</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LDA_</a:t>
                      </a:r>
                      <a:endParaRPr lang="pt-PT" sz="1000" dirty="0">
                        <a:effectLst/>
                      </a:endParaRPr>
                    </a:p>
                    <a:p>
                      <a:pPr marL="0" marR="0" indent="0" algn="ctr" hangingPunct="0">
                        <a:lnSpc>
                          <a:spcPts val="1200"/>
                        </a:lnSpc>
                        <a:spcBef>
                          <a:spcPts val="0"/>
                        </a:spcBef>
                        <a:spcAft>
                          <a:spcPts val="0"/>
                        </a:spcAft>
                      </a:pPr>
                      <a:r>
                        <a:rPr lang="en-US" sz="1000" dirty="0">
                          <a:effectLst/>
                        </a:rPr>
                        <a:t>Prediction</a:t>
                      </a:r>
                      <a:endParaRPr lang="pt-PT" sz="100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826731180"/>
                  </a:ext>
                </a:extLst>
              </a:tr>
              <a:tr h="160260">
                <a:tc>
                  <a:txBody>
                    <a:bodyPr/>
                    <a:lstStyle/>
                    <a:p>
                      <a:pPr marL="0" marR="0" indent="144145" algn="ctr" hangingPunct="0">
                        <a:lnSpc>
                          <a:spcPts val="1200"/>
                        </a:lnSpc>
                        <a:spcBef>
                          <a:spcPts val="0"/>
                        </a:spcBef>
                        <a:spcAft>
                          <a:spcPts val="0"/>
                        </a:spcAft>
                      </a:pPr>
                      <a:r>
                        <a:rPr lang="en-US" sz="1050" dirty="0">
                          <a:effectLst/>
                        </a:rPr>
                        <a:t>23</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94</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106</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44361305"/>
                  </a:ext>
                </a:extLst>
              </a:tr>
              <a:tr h="160260">
                <a:tc>
                  <a:txBody>
                    <a:bodyPr/>
                    <a:lstStyle/>
                    <a:p>
                      <a:pPr marL="0" marR="0" indent="144145" algn="ctr" hangingPunct="0">
                        <a:lnSpc>
                          <a:spcPts val="1200"/>
                        </a:lnSpc>
                        <a:spcBef>
                          <a:spcPts val="0"/>
                        </a:spcBef>
                        <a:spcAft>
                          <a:spcPts val="0"/>
                        </a:spcAft>
                      </a:pPr>
                      <a:r>
                        <a:rPr lang="en-US" sz="1050" dirty="0">
                          <a:effectLst/>
                        </a:rPr>
                        <a:t>23</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177</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98</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1641878175"/>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177</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102</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988477628"/>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94</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97</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477239958"/>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96</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814337105"/>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93</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702946272"/>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76</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1489064314"/>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130</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643822857"/>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78</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648141284"/>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63</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980714318"/>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69</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600445715"/>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73</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278498092"/>
                  </a:ext>
                </a:extLst>
              </a:tr>
              <a:tr h="160260">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Fn=4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Fn=3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Fn=3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err="1">
                          <a:effectLst/>
                        </a:rPr>
                        <a:t>Fn</a:t>
                      </a: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err="1">
                          <a:effectLst/>
                        </a:rPr>
                        <a:t>Fn</a:t>
                      </a:r>
                      <a:r>
                        <a:rPr lang="en-US" sz="1050" dirty="0">
                          <a:effectLst/>
                        </a:rPr>
                        <a:t>=2</a:t>
                      </a:r>
                      <a:endParaRPr lang="pt-PT" sz="105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649792751"/>
                  </a:ext>
                </a:extLst>
              </a:tr>
              <a:tr h="160260">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Fp=5</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err="1">
                          <a:effectLst/>
                        </a:rPr>
                        <a:t>Fp</a:t>
                      </a:r>
                      <a:r>
                        <a:rPr lang="en-US" sz="1050" dirty="0">
                          <a:effectLst/>
                        </a:rPr>
                        <a:t>=3</a:t>
                      </a:r>
                      <a:endParaRPr lang="pt-PT" sz="105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606756083"/>
                  </a:ext>
                </a:extLst>
              </a:tr>
            </a:tbl>
          </a:graphicData>
        </a:graphic>
      </p:graphicFrame>
    </p:spTree>
    <p:extLst>
      <p:ext uri="{BB962C8B-B14F-4D97-AF65-F5344CB8AC3E}">
        <p14:creationId xmlns:p14="http://schemas.microsoft.com/office/powerpoint/2010/main" val="3209257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E6282-AE9D-3315-0990-5CC4CA9DDE55}"/>
              </a:ext>
            </a:extLst>
          </p:cNvPr>
          <p:cNvSpPr>
            <a:spLocks noGrp="1"/>
          </p:cNvSpPr>
          <p:nvPr>
            <p:ph type="title"/>
          </p:nvPr>
        </p:nvSpPr>
        <p:spPr>
          <a:xfrm>
            <a:off x="960438" y="640080"/>
            <a:ext cx="4500737" cy="2194560"/>
          </a:xfrm>
        </p:spPr>
        <p:txBody>
          <a:bodyPr>
            <a:normAutofit/>
          </a:bodyPr>
          <a:lstStyle/>
          <a:p>
            <a:r>
              <a:rPr lang="en-US" dirty="0"/>
              <a:t>Tests and Discussion</a:t>
            </a:r>
          </a:p>
        </p:txBody>
      </p:sp>
      <p:sp>
        <p:nvSpPr>
          <p:cNvPr id="3" name="Content Placeholder 2">
            <a:extLst>
              <a:ext uri="{FF2B5EF4-FFF2-40B4-BE49-F238E27FC236}">
                <a16:creationId xmlns:a16="http://schemas.microsoft.com/office/drawing/2014/main" id="{3BBA846F-79DD-0346-9E02-2C353F16F8CB}"/>
              </a:ext>
            </a:extLst>
          </p:cNvPr>
          <p:cNvSpPr>
            <a:spLocks noGrp="1"/>
          </p:cNvSpPr>
          <p:nvPr>
            <p:ph idx="1"/>
          </p:nvPr>
        </p:nvSpPr>
        <p:spPr>
          <a:xfrm>
            <a:off x="960438" y="2916936"/>
            <a:ext cx="4500737" cy="3264408"/>
          </a:xfrm>
        </p:spPr>
        <p:txBody>
          <a:bodyPr anchor="t">
            <a:normAutofit/>
          </a:bodyPr>
          <a:lstStyle/>
          <a:p>
            <a:pPr marL="342900" indent="-342900">
              <a:lnSpc>
                <a:spcPct val="91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Random Forest model with cross validation showed better accuracy than the one that utilized grid search, despite showing better results in the metrics. Leading us to believe that in this scenario using cross validation to increase generalization is better than trying to find the optimal parameters for training Random Forest models.</a:t>
            </a:r>
          </a:p>
        </p:txBody>
      </p:sp>
      <p:graphicFrame>
        <p:nvGraphicFramePr>
          <p:cNvPr id="5" name="Table 4">
            <a:extLst>
              <a:ext uri="{FF2B5EF4-FFF2-40B4-BE49-F238E27FC236}">
                <a16:creationId xmlns:a16="http://schemas.microsoft.com/office/drawing/2014/main" id="{699B6CAB-4710-A003-60E8-1524E7D8CD5B}"/>
              </a:ext>
            </a:extLst>
          </p:cNvPr>
          <p:cNvGraphicFramePr>
            <a:graphicFrameLocks noGrp="1"/>
          </p:cNvGraphicFramePr>
          <p:nvPr/>
        </p:nvGraphicFramePr>
        <p:xfrm>
          <a:off x="6166184" y="2068974"/>
          <a:ext cx="5892471" cy="3434979"/>
        </p:xfrm>
        <a:graphic>
          <a:graphicData uri="http://schemas.openxmlformats.org/drawingml/2006/table">
            <a:tbl>
              <a:tblPr firstRow="1" firstCol="1" bandRow="1">
                <a:tableStyleId>{8A107856-5554-42FB-B03E-39F5DBC370BA}</a:tableStyleId>
              </a:tblPr>
              <a:tblGrid>
                <a:gridCol w="584855">
                  <a:extLst>
                    <a:ext uri="{9D8B030D-6E8A-4147-A177-3AD203B41FA5}">
                      <a16:colId xmlns:a16="http://schemas.microsoft.com/office/drawing/2014/main" val="894223326"/>
                    </a:ext>
                  </a:extLst>
                </a:gridCol>
                <a:gridCol w="593014">
                  <a:extLst>
                    <a:ext uri="{9D8B030D-6E8A-4147-A177-3AD203B41FA5}">
                      <a16:colId xmlns:a16="http://schemas.microsoft.com/office/drawing/2014/main" val="1823453774"/>
                    </a:ext>
                  </a:extLst>
                </a:gridCol>
                <a:gridCol w="593014">
                  <a:extLst>
                    <a:ext uri="{9D8B030D-6E8A-4147-A177-3AD203B41FA5}">
                      <a16:colId xmlns:a16="http://schemas.microsoft.com/office/drawing/2014/main" val="3019420659"/>
                    </a:ext>
                  </a:extLst>
                </a:gridCol>
                <a:gridCol w="593014">
                  <a:extLst>
                    <a:ext uri="{9D8B030D-6E8A-4147-A177-3AD203B41FA5}">
                      <a16:colId xmlns:a16="http://schemas.microsoft.com/office/drawing/2014/main" val="2928967530"/>
                    </a:ext>
                  </a:extLst>
                </a:gridCol>
                <a:gridCol w="416226">
                  <a:extLst>
                    <a:ext uri="{9D8B030D-6E8A-4147-A177-3AD203B41FA5}">
                      <a16:colId xmlns:a16="http://schemas.microsoft.com/office/drawing/2014/main" val="1628371632"/>
                    </a:ext>
                  </a:extLst>
                </a:gridCol>
                <a:gridCol w="571455">
                  <a:extLst>
                    <a:ext uri="{9D8B030D-6E8A-4147-A177-3AD203B41FA5}">
                      <a16:colId xmlns:a16="http://schemas.microsoft.com/office/drawing/2014/main" val="873077180"/>
                    </a:ext>
                  </a:extLst>
                </a:gridCol>
                <a:gridCol w="595709">
                  <a:extLst>
                    <a:ext uri="{9D8B030D-6E8A-4147-A177-3AD203B41FA5}">
                      <a16:colId xmlns:a16="http://schemas.microsoft.com/office/drawing/2014/main" val="2371568174"/>
                    </a:ext>
                  </a:extLst>
                </a:gridCol>
                <a:gridCol w="486296">
                  <a:extLst>
                    <a:ext uri="{9D8B030D-6E8A-4147-A177-3AD203B41FA5}">
                      <a16:colId xmlns:a16="http://schemas.microsoft.com/office/drawing/2014/main" val="4148565861"/>
                    </a:ext>
                  </a:extLst>
                </a:gridCol>
                <a:gridCol w="486296">
                  <a:extLst>
                    <a:ext uri="{9D8B030D-6E8A-4147-A177-3AD203B41FA5}">
                      <a16:colId xmlns:a16="http://schemas.microsoft.com/office/drawing/2014/main" val="2417036127"/>
                    </a:ext>
                  </a:extLst>
                </a:gridCol>
                <a:gridCol w="486296">
                  <a:extLst>
                    <a:ext uri="{9D8B030D-6E8A-4147-A177-3AD203B41FA5}">
                      <a16:colId xmlns:a16="http://schemas.microsoft.com/office/drawing/2014/main" val="2871525542"/>
                    </a:ext>
                  </a:extLst>
                </a:gridCol>
                <a:gridCol w="486296">
                  <a:extLst>
                    <a:ext uri="{9D8B030D-6E8A-4147-A177-3AD203B41FA5}">
                      <a16:colId xmlns:a16="http://schemas.microsoft.com/office/drawing/2014/main" val="3666114420"/>
                    </a:ext>
                  </a:extLst>
                </a:gridCol>
              </a:tblGrid>
              <a:tr h="1191339">
                <a:tc>
                  <a:txBody>
                    <a:bodyPr/>
                    <a:lstStyle/>
                    <a:p>
                      <a:pPr marL="0" marR="0" indent="0" algn="ctr" hangingPunct="0">
                        <a:lnSpc>
                          <a:spcPts val="1200"/>
                        </a:lnSpc>
                        <a:spcBef>
                          <a:spcPts val="0"/>
                        </a:spcBef>
                        <a:spcAft>
                          <a:spcPts val="0"/>
                        </a:spcAft>
                      </a:pPr>
                      <a:r>
                        <a:rPr lang="en-US" sz="1000" dirty="0">
                          <a:effectLst/>
                        </a:rPr>
                        <a:t>Age</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Height</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Weight</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Gender</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HR</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Condition</a:t>
                      </a:r>
                      <a:endParaRPr lang="pt-PT" sz="1000" dirty="0">
                        <a:effectLst/>
                      </a:endParaRPr>
                    </a:p>
                    <a:p>
                      <a:pPr marL="0" marR="0" indent="0" algn="ctr" hangingPunct="0">
                        <a:lnSpc>
                          <a:spcPts val="1200"/>
                        </a:lnSpc>
                        <a:spcBef>
                          <a:spcPts val="0"/>
                        </a:spcBef>
                        <a:spcAft>
                          <a:spcPts val="0"/>
                        </a:spcAft>
                      </a:pPr>
                      <a:r>
                        <a:rPr lang="en-US" sz="1000" dirty="0">
                          <a:effectLst/>
                        </a:rPr>
                        <a:t>label</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Random</a:t>
                      </a:r>
                      <a:endParaRPr lang="pt-PT" sz="1000" dirty="0">
                        <a:effectLst/>
                      </a:endParaRPr>
                    </a:p>
                    <a:p>
                      <a:pPr marL="0" marR="0" indent="0" algn="ctr" hangingPunct="0">
                        <a:lnSpc>
                          <a:spcPts val="1200"/>
                        </a:lnSpc>
                        <a:spcBef>
                          <a:spcPts val="0"/>
                        </a:spcBef>
                        <a:spcAft>
                          <a:spcPts val="0"/>
                        </a:spcAft>
                      </a:pPr>
                      <a:r>
                        <a:rPr lang="en-US" sz="1000" dirty="0">
                          <a:effectLst/>
                        </a:rPr>
                        <a:t>Forest</a:t>
                      </a:r>
                      <a:endParaRPr lang="pt-PT" sz="1000" dirty="0">
                        <a:effectLst/>
                      </a:endParaRPr>
                    </a:p>
                    <a:p>
                      <a:pPr marL="0" marR="0" indent="0" algn="ctr" hangingPunct="0">
                        <a:lnSpc>
                          <a:spcPts val="1200"/>
                        </a:lnSpc>
                        <a:spcBef>
                          <a:spcPts val="0"/>
                        </a:spcBef>
                        <a:spcAft>
                          <a:spcPts val="0"/>
                        </a:spcAft>
                      </a:pPr>
                      <a:r>
                        <a:rPr lang="en-US" sz="1000" dirty="0">
                          <a:effectLst/>
                        </a:rPr>
                        <a:t>Prediction GS</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Random</a:t>
                      </a:r>
                      <a:endParaRPr kumimoji="0" lang="pt-PT" sz="1000" b="1" u="none" strike="noStrike" kern="1200" cap="none" spc="0" normalizeH="0" baseline="0" noProof="0" dirty="0">
                        <a:ln>
                          <a:noFill/>
                        </a:ln>
                        <a:solidFill>
                          <a:schemeClr val="tx1"/>
                        </a:solidFill>
                        <a:effectLst/>
                        <a:uLnTx/>
                        <a:uFillTx/>
                      </a:endParaRPr>
                    </a:p>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Forest </a:t>
                      </a:r>
                      <a:endParaRPr kumimoji="0" lang="pt-PT" sz="1000" b="1" u="none" strike="noStrike" kern="1200" cap="none" spc="0" normalizeH="0" baseline="0" noProof="0" dirty="0">
                        <a:ln>
                          <a:noFill/>
                        </a:ln>
                        <a:solidFill>
                          <a:schemeClr val="tx1"/>
                        </a:solidFill>
                        <a:effectLst/>
                        <a:uLnTx/>
                        <a:uFillTx/>
                      </a:endParaRPr>
                    </a:p>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Prediction</a:t>
                      </a:r>
                      <a:endParaRPr kumimoji="0" lang="pt-PT" sz="1000" b="1" u="none" strike="noStrike" kern="1200" cap="none" spc="0" normalizeH="0" baseline="0" noProof="0" dirty="0">
                        <a:ln>
                          <a:noFill/>
                        </a:ln>
                        <a:solidFill>
                          <a:schemeClr val="tx1"/>
                        </a:solidFill>
                        <a:effectLst/>
                        <a:uLnTx/>
                        <a:uFillTx/>
                      </a:endParaRPr>
                    </a:p>
                    <a:p>
                      <a:pPr marL="0" marR="0" lvl="0" indent="0" algn="just" defTabSz="914400" rtl="0" eaLnBrk="1" fontAlgn="auto" latinLnBrk="0" hangingPunct="0">
                        <a:lnSpc>
                          <a:spcPts val="12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tx1"/>
                          </a:solidFill>
                          <a:effectLst/>
                          <a:uLnTx/>
                          <a:uFillTx/>
                        </a:rPr>
                        <a:t>CV</a:t>
                      </a:r>
                      <a:endParaRPr kumimoji="0" lang="pt-PT" sz="1000" b="1" u="none" strike="noStrike" kern="1200" cap="none" spc="0" normalizeH="0" baseline="0" noProof="0" dirty="0">
                        <a:ln>
                          <a:noFill/>
                        </a:ln>
                        <a:solidFill>
                          <a:schemeClr val="tx1"/>
                        </a:solidFill>
                        <a:effectLst/>
                        <a:uLnTx/>
                        <a:uFillTx/>
                      </a:endParaRPr>
                    </a:p>
                    <a:p>
                      <a:endParaRPr lang="en-US" sz="1800" dirty="0"/>
                    </a:p>
                  </a:txBody>
                  <a:tcPr marL="12552" marR="12552" marT="0" marB="0"/>
                </a:tc>
                <a:tc>
                  <a:txBody>
                    <a:bodyPr/>
                    <a:lstStyle/>
                    <a:p>
                      <a:pPr marL="0" marR="0" indent="0" algn="ctr" hangingPunct="0">
                        <a:lnSpc>
                          <a:spcPts val="1200"/>
                        </a:lnSpc>
                        <a:spcBef>
                          <a:spcPts val="0"/>
                        </a:spcBef>
                        <a:spcAft>
                          <a:spcPts val="0"/>
                        </a:spcAft>
                      </a:pPr>
                      <a:r>
                        <a:rPr lang="en-US" sz="1000" dirty="0">
                          <a:effectLst/>
                        </a:rPr>
                        <a:t>SVM_</a:t>
                      </a:r>
                      <a:endParaRPr lang="pt-PT" sz="1000" dirty="0">
                        <a:effectLst/>
                      </a:endParaRPr>
                    </a:p>
                    <a:p>
                      <a:pPr marL="0" marR="0" indent="0" algn="ctr" hangingPunct="0">
                        <a:lnSpc>
                          <a:spcPts val="1200"/>
                        </a:lnSpc>
                        <a:spcBef>
                          <a:spcPts val="0"/>
                        </a:spcBef>
                        <a:spcAft>
                          <a:spcPts val="0"/>
                        </a:spcAft>
                      </a:pPr>
                      <a:r>
                        <a:rPr lang="en-US" sz="1000" dirty="0">
                          <a:effectLst/>
                        </a:rPr>
                        <a:t>Prediction</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KNN_</a:t>
                      </a:r>
                      <a:endParaRPr lang="pt-PT" sz="1000" dirty="0">
                        <a:effectLst/>
                      </a:endParaRPr>
                    </a:p>
                    <a:p>
                      <a:pPr marL="0" marR="0" indent="0" algn="ctr" hangingPunct="0">
                        <a:lnSpc>
                          <a:spcPts val="1200"/>
                        </a:lnSpc>
                        <a:spcBef>
                          <a:spcPts val="0"/>
                        </a:spcBef>
                        <a:spcAft>
                          <a:spcPts val="0"/>
                        </a:spcAft>
                      </a:pPr>
                      <a:r>
                        <a:rPr lang="en-US" sz="1000" dirty="0">
                          <a:effectLst/>
                        </a:rPr>
                        <a:t>Prediction</a:t>
                      </a:r>
                      <a:endParaRPr lang="pt-PT" sz="100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0" algn="ctr" hangingPunct="0">
                        <a:lnSpc>
                          <a:spcPts val="1200"/>
                        </a:lnSpc>
                        <a:spcBef>
                          <a:spcPts val="0"/>
                        </a:spcBef>
                        <a:spcAft>
                          <a:spcPts val="0"/>
                        </a:spcAft>
                      </a:pPr>
                      <a:r>
                        <a:rPr lang="en-US" sz="1000" dirty="0">
                          <a:effectLst/>
                        </a:rPr>
                        <a:t>LDA_</a:t>
                      </a:r>
                      <a:endParaRPr lang="pt-PT" sz="1000" dirty="0">
                        <a:effectLst/>
                      </a:endParaRPr>
                    </a:p>
                    <a:p>
                      <a:pPr marL="0" marR="0" indent="0" algn="ctr" hangingPunct="0">
                        <a:lnSpc>
                          <a:spcPts val="1200"/>
                        </a:lnSpc>
                        <a:spcBef>
                          <a:spcPts val="0"/>
                        </a:spcBef>
                        <a:spcAft>
                          <a:spcPts val="0"/>
                        </a:spcAft>
                      </a:pPr>
                      <a:r>
                        <a:rPr lang="en-US" sz="1000" dirty="0">
                          <a:effectLst/>
                        </a:rPr>
                        <a:t>Prediction</a:t>
                      </a:r>
                      <a:endParaRPr lang="pt-PT" sz="100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826731180"/>
                  </a:ext>
                </a:extLst>
              </a:tr>
              <a:tr h="160260">
                <a:tc>
                  <a:txBody>
                    <a:bodyPr/>
                    <a:lstStyle/>
                    <a:p>
                      <a:pPr marL="0" marR="0" indent="144145" algn="ctr" hangingPunct="0">
                        <a:lnSpc>
                          <a:spcPts val="1200"/>
                        </a:lnSpc>
                        <a:spcBef>
                          <a:spcPts val="0"/>
                        </a:spcBef>
                        <a:spcAft>
                          <a:spcPts val="0"/>
                        </a:spcAft>
                      </a:pPr>
                      <a:r>
                        <a:rPr lang="en-US" sz="1050" dirty="0">
                          <a:effectLst/>
                        </a:rPr>
                        <a:t>23</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94</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106</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44361305"/>
                  </a:ext>
                </a:extLst>
              </a:tr>
              <a:tr h="160260">
                <a:tc>
                  <a:txBody>
                    <a:bodyPr/>
                    <a:lstStyle/>
                    <a:p>
                      <a:pPr marL="0" marR="0" indent="144145" algn="ctr" hangingPunct="0">
                        <a:lnSpc>
                          <a:spcPts val="1200"/>
                        </a:lnSpc>
                        <a:spcBef>
                          <a:spcPts val="0"/>
                        </a:spcBef>
                        <a:spcAft>
                          <a:spcPts val="0"/>
                        </a:spcAft>
                      </a:pPr>
                      <a:r>
                        <a:rPr lang="en-US" sz="1050" dirty="0">
                          <a:effectLst/>
                        </a:rPr>
                        <a:t>23</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177</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98</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1641878175"/>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177</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102</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988477628"/>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94</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97</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477239958"/>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96</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814337105"/>
                  </a:ext>
                </a:extLst>
              </a:tr>
              <a:tr h="160260">
                <a:tc>
                  <a:txBody>
                    <a:bodyPr/>
                    <a:lstStyle/>
                    <a:p>
                      <a:pPr marL="0" marR="0" indent="144145" algn="ctr" hangingPunct="0">
                        <a:lnSpc>
                          <a:spcPts val="1200"/>
                        </a:lnSpc>
                        <a:spcBef>
                          <a:spcPts val="0"/>
                        </a:spcBef>
                        <a:spcAft>
                          <a:spcPts val="0"/>
                        </a:spcAft>
                      </a:pPr>
                      <a:r>
                        <a:rPr lang="en-US" sz="1050">
                          <a:effectLst/>
                        </a:rPr>
                        <a:t>23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177</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94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93</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702946272"/>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76</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1489064314"/>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130</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643822857"/>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78</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648141284"/>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63</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980714318"/>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69</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600445715"/>
                  </a:ext>
                </a:extLst>
              </a:tr>
              <a:tr h="160260">
                <a:tc>
                  <a:txBody>
                    <a:bodyPr/>
                    <a:lstStyle/>
                    <a:p>
                      <a:pPr marL="0" marR="0" indent="144145" algn="ctr" hangingPunct="0">
                        <a:lnSpc>
                          <a:spcPts val="1200"/>
                        </a:lnSpc>
                        <a:spcBef>
                          <a:spcPts val="0"/>
                        </a:spcBef>
                        <a:spcAft>
                          <a:spcPts val="0"/>
                        </a:spcAft>
                      </a:pPr>
                      <a:r>
                        <a:rPr lang="en-US" sz="1050">
                          <a:effectLst/>
                        </a:rPr>
                        <a:t>26</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192</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103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b="1" dirty="0">
                          <a:effectLst/>
                        </a:rPr>
                        <a:t>73</a:t>
                      </a:r>
                      <a:endParaRPr lang="pt-PT" sz="1050" b="1"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0</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0</a:t>
                      </a:r>
                      <a:endParaRPr lang="pt-PT" sz="105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3278498092"/>
                  </a:ext>
                </a:extLst>
              </a:tr>
              <a:tr h="160260">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Fn=4</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Fn=3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Fn=3</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err="1">
                          <a:effectLst/>
                        </a:rPr>
                        <a:t>Fn</a:t>
                      </a:r>
                      <a:r>
                        <a:rPr lang="en-US" sz="1050" dirty="0">
                          <a:effectLst/>
                        </a:rPr>
                        <a:t>=1</a:t>
                      </a:r>
                      <a:endParaRPr lang="pt-PT" sz="1050" dirty="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err="1">
                          <a:effectLst/>
                        </a:rPr>
                        <a:t>Fn</a:t>
                      </a:r>
                      <a:r>
                        <a:rPr lang="en-US" sz="1050" dirty="0">
                          <a:effectLst/>
                        </a:rPr>
                        <a:t>=2</a:t>
                      </a:r>
                      <a:endParaRPr lang="pt-PT" sz="105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649792751"/>
                  </a:ext>
                </a:extLst>
              </a:tr>
              <a:tr h="160260">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algn="l"/>
                      <a:endParaRPr lang="pt-PT" sz="1050">
                        <a:effectLst/>
                        <a:latin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Fp=1</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Fp=0</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a:effectLst/>
                        </a:rPr>
                        <a:t>Fp=5</a:t>
                      </a:r>
                      <a:endParaRPr lang="pt-PT" sz="1050">
                        <a:effectLst/>
                        <a:latin typeface="Times New Roman" panose="02020603050405020304" pitchFamily="18" charset="0"/>
                        <a:ea typeface="Times New Roman" panose="02020603050405020304" pitchFamily="18" charset="0"/>
                      </a:endParaRPr>
                    </a:p>
                  </a:txBody>
                  <a:tcPr marL="12552" marR="12552" marT="0" marB="0"/>
                </a:tc>
                <a:tc>
                  <a:txBody>
                    <a:bodyPr/>
                    <a:lstStyle/>
                    <a:p>
                      <a:pPr marL="0" marR="0" indent="144145" algn="ctr" hangingPunct="0">
                        <a:lnSpc>
                          <a:spcPts val="1200"/>
                        </a:lnSpc>
                        <a:spcBef>
                          <a:spcPts val="0"/>
                        </a:spcBef>
                        <a:spcAft>
                          <a:spcPts val="0"/>
                        </a:spcAft>
                      </a:pPr>
                      <a:r>
                        <a:rPr lang="en-US" sz="1050" dirty="0" err="1">
                          <a:effectLst/>
                        </a:rPr>
                        <a:t>Fp</a:t>
                      </a:r>
                      <a:r>
                        <a:rPr lang="en-US" sz="1050" dirty="0">
                          <a:effectLst/>
                        </a:rPr>
                        <a:t>=3</a:t>
                      </a:r>
                      <a:endParaRPr lang="pt-PT" sz="1050" dirty="0">
                        <a:effectLst/>
                        <a:latin typeface="Times New Roman" panose="02020603050405020304" pitchFamily="18" charset="0"/>
                        <a:ea typeface="Times New Roman" panose="02020603050405020304" pitchFamily="18" charset="0"/>
                      </a:endParaRPr>
                    </a:p>
                  </a:txBody>
                  <a:tcPr marL="12552" marR="12552" marT="0" marB="0"/>
                </a:tc>
                <a:extLst>
                  <a:ext uri="{0D108BD9-81ED-4DB2-BD59-A6C34878D82A}">
                    <a16:rowId xmlns:a16="http://schemas.microsoft.com/office/drawing/2014/main" val="2606756083"/>
                  </a:ext>
                </a:extLst>
              </a:tr>
            </a:tbl>
          </a:graphicData>
        </a:graphic>
      </p:graphicFrame>
    </p:spTree>
    <p:extLst>
      <p:ext uri="{BB962C8B-B14F-4D97-AF65-F5344CB8AC3E}">
        <p14:creationId xmlns:p14="http://schemas.microsoft.com/office/powerpoint/2010/main" val="35969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DF8A-9520-61CB-590B-18E7EB1F025A}"/>
              </a:ext>
            </a:extLst>
          </p:cNvPr>
          <p:cNvSpPr>
            <a:spLocks noGrp="1"/>
          </p:cNvSpPr>
          <p:nvPr>
            <p:ph type="title"/>
          </p:nvPr>
        </p:nvSpPr>
        <p:spPr/>
        <p:txBody>
          <a:bodyPr>
            <a:normAutofit fontScale="90000"/>
          </a:bodyPr>
          <a:lstStyle/>
          <a:p>
            <a:r>
              <a:rPr lang="en-US" dirty="0"/>
              <a:t>Data availability and privacy</a:t>
            </a:r>
          </a:p>
        </p:txBody>
      </p:sp>
      <p:sp>
        <p:nvSpPr>
          <p:cNvPr id="3" name="Content Placeholder 2">
            <a:extLst>
              <a:ext uri="{FF2B5EF4-FFF2-40B4-BE49-F238E27FC236}">
                <a16:creationId xmlns:a16="http://schemas.microsoft.com/office/drawing/2014/main" id="{7620CDE1-3103-12BF-3584-DBB89D8BD531}"/>
              </a:ext>
            </a:extLst>
          </p:cNvPr>
          <p:cNvSpPr>
            <a:spLocks noGrp="1"/>
          </p:cNvSpPr>
          <p:nvPr>
            <p:ph idx="1"/>
          </p:nvPr>
        </p:nvSpPr>
        <p:spPr/>
        <p:txBody>
          <a:bodyPr vert="horz" lIns="91440" tIns="45720" rIns="91440" bIns="45720" rtlCol="0" anchor="t">
            <a:normAutofit/>
          </a:bodyPr>
          <a:lstStyle/>
          <a:p>
            <a:pPr marL="171450" indent="-171450" algn="just">
              <a:buClr>
                <a:srgbClr val="000000"/>
              </a:buClr>
              <a:buSzPts val="3600"/>
              <a:buChar char="•"/>
            </a:pPr>
            <a:r>
              <a:rPr lang="en-US" sz="1900">
                <a:solidFill>
                  <a:schemeClr val="dk1"/>
                </a:solidFill>
                <a:latin typeface="Times New Roman"/>
                <a:cs typeface="Times New Roman"/>
              </a:rPr>
              <a:t>The process of capturing data started in April 2024 and ended in June of the same year. It was deemed sufficient as it was only required to get some instances relating to stressed states and non-stress states. To ensure data accuracy, participants were advised to maintain the smartwatch's optical heart rate sensor clean and in proper contact with their skin. Additionally, they were encouraged to engage in their typical daily activities, providing a realistic representation of their heart rate patterns. </a:t>
            </a:r>
            <a:endParaRPr lang="pt-PT" sz="1900">
              <a:solidFill>
                <a:schemeClr val="dk1"/>
              </a:solidFill>
              <a:latin typeface="Times New Roman"/>
              <a:cs typeface="Times New Roman"/>
            </a:endParaRPr>
          </a:p>
          <a:p>
            <a:pPr marL="171450" indent="-171450" algn="just">
              <a:buClr>
                <a:srgbClr val="000000"/>
              </a:buClr>
              <a:buSzPts val="3600"/>
              <a:buChar char="•"/>
            </a:pPr>
            <a:r>
              <a:rPr lang="en-US" sz="1900">
                <a:solidFill>
                  <a:schemeClr val="dk1"/>
                </a:solidFill>
                <a:latin typeface="Times New Roman"/>
                <a:cs typeface="Times New Roman"/>
              </a:rPr>
              <a:t>The subjects were also asked to take some notes of key moments where the stress was more noticeable and manually trigger their smartwatches to register the Heart Rate. This way it was possible to add the condition label and compare the accuracy of the trained models.</a:t>
            </a:r>
            <a:endParaRPr lang="pt-PT" sz="1900">
              <a:solidFill>
                <a:schemeClr val="dk1"/>
              </a:solidFill>
              <a:latin typeface="Times New Roman"/>
              <a:cs typeface="Times New Roman"/>
            </a:endParaRPr>
          </a:p>
          <a:p>
            <a:endParaRPr lang="en-US">
              <a:solidFill>
                <a:schemeClr val="dk1"/>
              </a:solidFill>
              <a:latin typeface="Franklin Gothic Medium"/>
              <a:cs typeface="Times New Roman"/>
            </a:endParaRPr>
          </a:p>
        </p:txBody>
      </p:sp>
    </p:spTree>
    <p:extLst>
      <p:ext uri="{BB962C8B-B14F-4D97-AF65-F5344CB8AC3E}">
        <p14:creationId xmlns:p14="http://schemas.microsoft.com/office/powerpoint/2010/main" val="200509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4EC5E-B1C0-2C18-264B-D709CA2CF3BF}"/>
              </a:ext>
            </a:extLst>
          </p:cNvPr>
          <p:cNvSpPr>
            <a:spLocks noGrp="1"/>
          </p:cNvSpPr>
          <p:nvPr>
            <p:ph type="title"/>
          </p:nvPr>
        </p:nvSpPr>
        <p:spPr>
          <a:xfrm>
            <a:off x="960120" y="317814"/>
            <a:ext cx="10268712" cy="1700784"/>
          </a:xfrm>
        </p:spPr>
        <p:txBody>
          <a:bodyPr>
            <a:normAutofit/>
          </a:bodyPr>
          <a:lstStyle/>
          <a:p>
            <a:r>
              <a:rPr lang="en-US" dirty="0"/>
              <a:t>Index</a:t>
            </a:r>
          </a:p>
        </p:txBody>
      </p:sp>
      <p:sp>
        <p:nvSpPr>
          <p:cNvPr id="3" name="Content Placeholder 2">
            <a:extLst>
              <a:ext uri="{FF2B5EF4-FFF2-40B4-BE49-F238E27FC236}">
                <a16:creationId xmlns:a16="http://schemas.microsoft.com/office/drawing/2014/main" id="{21F2D9EC-1406-2286-C6A2-00D2B1E8EFC3}"/>
              </a:ext>
            </a:extLst>
          </p:cNvPr>
          <p:cNvSpPr>
            <a:spLocks noGrp="1"/>
          </p:cNvSpPr>
          <p:nvPr>
            <p:ph idx="1"/>
          </p:nvPr>
        </p:nvSpPr>
        <p:spPr>
          <a:xfrm>
            <a:off x="415046" y="2357554"/>
            <a:ext cx="6094477" cy="2418750"/>
          </a:xfrm>
        </p:spPr>
        <p:txBody>
          <a:bodyPr vert="horz" lIns="91440" tIns="45720" rIns="91440" bIns="45720" rtlCol="0" anchor="t">
            <a:normAutofit fontScale="62500" lnSpcReduction="20000"/>
          </a:bodyPr>
          <a:lstStyle/>
          <a:p>
            <a:pPr marL="267335" indent="-267335">
              <a:spcBef>
                <a:spcPts val="0"/>
              </a:spcBef>
              <a:buClr>
                <a:srgbClr val="000000"/>
              </a:buClr>
              <a:buSzPts val="3600"/>
              <a:buFont typeface="Arial"/>
              <a:buChar char="-"/>
            </a:pPr>
            <a:r>
              <a:rPr lang="en-US" sz="2900" dirty="0">
                <a:latin typeface="Times New Roman"/>
                <a:ea typeface="Arial"/>
                <a:cs typeface="Times New Roman"/>
                <a:sym typeface="Arial"/>
              </a:rPr>
              <a:t>Motivation</a:t>
            </a:r>
            <a:endParaRPr lang="en-US" sz="2900" dirty="0">
              <a:latin typeface="Times New Roman"/>
              <a:cs typeface="Times New Roman"/>
            </a:endParaRPr>
          </a:p>
          <a:p>
            <a:pPr marL="267335" indent="-267335">
              <a:spcBef>
                <a:spcPts val="0"/>
              </a:spcBef>
              <a:buClr>
                <a:srgbClr val="000000"/>
              </a:buClr>
              <a:buSzPts val="3600"/>
              <a:buFont typeface="Arial"/>
              <a:buChar char="-"/>
            </a:pPr>
            <a:r>
              <a:rPr lang="en-US" sz="2900" dirty="0">
                <a:latin typeface="Times New Roman"/>
                <a:cs typeface="Times New Roman"/>
              </a:rPr>
              <a:t>Objectives and Contributions</a:t>
            </a:r>
            <a:endParaRPr lang="en-US" sz="2900" dirty="0">
              <a:latin typeface="Times New Roman"/>
              <a:ea typeface="Arial"/>
              <a:cs typeface="Times New Roman"/>
            </a:endParaRPr>
          </a:p>
          <a:p>
            <a:pPr marL="267335" indent="-267335">
              <a:spcBef>
                <a:spcPts val="0"/>
              </a:spcBef>
              <a:buClr>
                <a:srgbClr val="000000"/>
              </a:buClr>
              <a:buSzPts val="3600"/>
              <a:buFont typeface="Arial"/>
              <a:buChar char="-"/>
            </a:pPr>
            <a:r>
              <a:rPr lang="en-US" sz="2900" dirty="0">
                <a:latin typeface="Times New Roman"/>
                <a:ea typeface="Arial"/>
                <a:cs typeface="Times New Roman"/>
                <a:sym typeface="Arial"/>
              </a:rPr>
              <a:t>Related Work</a:t>
            </a:r>
            <a:endParaRPr lang="en-US" sz="2900" dirty="0">
              <a:latin typeface="Times New Roman"/>
              <a:cs typeface="Times New Roman"/>
            </a:endParaRPr>
          </a:p>
          <a:p>
            <a:pPr marL="267335" indent="-267335">
              <a:spcBef>
                <a:spcPts val="0"/>
              </a:spcBef>
              <a:buClr>
                <a:srgbClr val="000000"/>
              </a:buClr>
              <a:buSzPts val="3600"/>
              <a:buFont typeface="Arial"/>
              <a:buChar char="-"/>
            </a:pPr>
            <a:r>
              <a:rPr lang="en-US" sz="2900" dirty="0">
                <a:latin typeface="Times New Roman"/>
                <a:ea typeface="Arial"/>
                <a:cs typeface="Times New Roman"/>
                <a:sym typeface="Arial"/>
              </a:rPr>
              <a:t>Data Analysis</a:t>
            </a:r>
            <a:endParaRPr lang="en-US" sz="2900" dirty="0">
              <a:latin typeface="Times New Roman"/>
              <a:cs typeface="Times New Roman"/>
            </a:endParaRPr>
          </a:p>
          <a:p>
            <a:pPr marL="267335" indent="-267335">
              <a:spcBef>
                <a:spcPts val="0"/>
              </a:spcBef>
              <a:buClr>
                <a:srgbClr val="000000"/>
              </a:buClr>
              <a:buSzPts val="3600"/>
              <a:buFont typeface="Arial"/>
              <a:buChar char="-"/>
            </a:pPr>
            <a:r>
              <a:rPr lang="en-US" sz="2900" dirty="0">
                <a:latin typeface="Times New Roman"/>
                <a:ea typeface="Arial"/>
                <a:cs typeface="Times New Roman"/>
                <a:sym typeface="Arial"/>
              </a:rPr>
              <a:t>Utilized Sensors and Features</a:t>
            </a:r>
            <a:endParaRPr lang="en-US" sz="2900" dirty="0">
              <a:latin typeface="Times New Roman" panose="02020603050405020304" pitchFamily="18" charset="0"/>
              <a:ea typeface="Arial"/>
              <a:cs typeface="Times New Roman" panose="02020603050405020304" pitchFamily="18" charset="0"/>
            </a:endParaRPr>
          </a:p>
          <a:p>
            <a:pPr marL="267335" indent="-267335">
              <a:spcBef>
                <a:spcPts val="0"/>
              </a:spcBef>
              <a:buClr>
                <a:srgbClr val="000000"/>
              </a:buClr>
              <a:buSzPts val="3600"/>
              <a:buFont typeface="Arial"/>
              <a:buChar char="-"/>
            </a:pPr>
            <a:r>
              <a:rPr lang="en-US" sz="2900" dirty="0">
                <a:latin typeface="Times New Roman"/>
                <a:cs typeface="Times New Roman"/>
              </a:rPr>
              <a:t>Data description and visualization</a:t>
            </a:r>
          </a:p>
          <a:p>
            <a:pPr marL="267335" indent="-267335">
              <a:spcBef>
                <a:spcPts val="0"/>
              </a:spcBef>
              <a:buClr>
                <a:srgbClr val="000000"/>
              </a:buClr>
              <a:buSzPts val="3600"/>
              <a:buFont typeface="Arial"/>
              <a:buChar char="-"/>
            </a:pPr>
            <a:r>
              <a:rPr lang="en-US" sz="2900" dirty="0">
                <a:latin typeface="Times New Roman"/>
                <a:cs typeface="Times New Roman"/>
              </a:rPr>
              <a:t>Data Processing</a:t>
            </a:r>
          </a:p>
          <a:p>
            <a:endParaRPr lang="en-US" dirty="0"/>
          </a:p>
        </p:txBody>
      </p:sp>
      <p:sp>
        <p:nvSpPr>
          <p:cNvPr id="9" name="TextBox 8">
            <a:extLst>
              <a:ext uri="{FF2B5EF4-FFF2-40B4-BE49-F238E27FC236}">
                <a16:creationId xmlns:a16="http://schemas.microsoft.com/office/drawing/2014/main" id="{21B87FB3-6F89-8629-9C10-55F864E81201}"/>
              </a:ext>
            </a:extLst>
          </p:cNvPr>
          <p:cNvSpPr txBox="1"/>
          <p:nvPr/>
        </p:nvSpPr>
        <p:spPr>
          <a:xfrm>
            <a:off x="415046" y="4529978"/>
            <a:ext cx="5979269" cy="1898468"/>
          </a:xfrm>
          <a:prstGeom prst="rect">
            <a:avLst/>
          </a:prstGeom>
          <a:noFill/>
        </p:spPr>
        <p:txBody>
          <a:bodyPr wrap="square" rtlCol="0">
            <a:spAutoFit/>
          </a:bodyPr>
          <a:lstStyle/>
          <a:p>
            <a:pPr marL="267881" indent="-267881">
              <a:lnSpc>
                <a:spcPct val="110000"/>
              </a:lnSpc>
              <a:spcBef>
                <a:spcPts val="0"/>
              </a:spcBef>
              <a:buClr>
                <a:srgbClr val="000000"/>
              </a:buClr>
              <a:buSzPts val="3600"/>
              <a:buFont typeface="Arial"/>
              <a:buChar char="-"/>
            </a:pPr>
            <a:r>
              <a:rPr lang="en-US" dirty="0">
                <a:solidFill>
                  <a:schemeClr val="dk1"/>
                </a:solidFill>
                <a:latin typeface="Times New Roman" panose="02020603050405020304" pitchFamily="18" charset="0"/>
                <a:ea typeface="Arial"/>
                <a:cs typeface="Times New Roman" panose="02020603050405020304" pitchFamily="18" charset="0"/>
                <a:sym typeface="Arial"/>
              </a:rPr>
              <a:t>Machine Learning Models</a:t>
            </a:r>
            <a:endParaRPr lang="en-US" dirty="0">
              <a:latin typeface="Times New Roman" panose="02020603050405020304" pitchFamily="18" charset="0"/>
              <a:cs typeface="Times New Roman" panose="02020603050405020304" pitchFamily="18" charset="0"/>
            </a:endParaRPr>
          </a:p>
          <a:p>
            <a:pPr marL="267881" indent="-267881">
              <a:lnSpc>
                <a:spcPct val="110000"/>
              </a:lnSpc>
              <a:spcBef>
                <a:spcPts val="0"/>
              </a:spcBef>
              <a:buClr>
                <a:srgbClr val="000000"/>
              </a:buClr>
              <a:buSzPts val="3600"/>
              <a:buFont typeface="Arial"/>
              <a:buChar char="-"/>
            </a:pPr>
            <a:r>
              <a:rPr lang="en-US" dirty="0">
                <a:solidFill>
                  <a:schemeClr val="dk1"/>
                </a:solidFill>
                <a:latin typeface="Times New Roman" panose="02020603050405020304" pitchFamily="18" charset="0"/>
                <a:ea typeface="Arial"/>
                <a:cs typeface="Times New Roman" panose="02020603050405020304" pitchFamily="18" charset="0"/>
                <a:sym typeface="Arial"/>
              </a:rPr>
              <a:t>Tests and Discussion</a:t>
            </a:r>
            <a:endParaRPr lang="en-US" dirty="0">
              <a:latin typeface="Times New Roman" panose="02020603050405020304" pitchFamily="18" charset="0"/>
              <a:cs typeface="Times New Roman" panose="02020603050405020304" pitchFamily="18" charset="0"/>
            </a:endParaRPr>
          </a:p>
          <a:p>
            <a:pPr marL="267881" indent="-267881">
              <a:lnSpc>
                <a:spcPct val="110000"/>
              </a:lnSpc>
              <a:spcBef>
                <a:spcPts val="0"/>
              </a:spcBef>
              <a:buClr>
                <a:srgbClr val="000000"/>
              </a:buClr>
              <a:buSzPts val="3600"/>
              <a:buFont typeface="Arial"/>
              <a:buChar char="-"/>
            </a:pPr>
            <a:r>
              <a:rPr lang="en-US" dirty="0">
                <a:solidFill>
                  <a:schemeClr val="dk1"/>
                </a:solidFill>
                <a:latin typeface="Times New Roman" panose="02020603050405020304" pitchFamily="18" charset="0"/>
                <a:ea typeface="Arial"/>
                <a:cs typeface="Times New Roman" panose="02020603050405020304" pitchFamily="18" charset="0"/>
                <a:sym typeface="Arial"/>
              </a:rPr>
              <a:t>Data availability and privacy</a:t>
            </a:r>
          </a:p>
          <a:p>
            <a:pPr marL="267881" indent="-267881">
              <a:lnSpc>
                <a:spcPct val="110000"/>
              </a:lnSpc>
              <a:spcBef>
                <a:spcPts val="0"/>
              </a:spcBef>
              <a:buClr>
                <a:srgbClr val="000000"/>
              </a:buClr>
              <a:buSzPts val="3600"/>
              <a:buFont typeface="Arial"/>
              <a:buChar char="-"/>
            </a:pPr>
            <a:r>
              <a:rPr lang="en-US" dirty="0">
                <a:solidFill>
                  <a:schemeClr val="dk1"/>
                </a:solidFill>
                <a:latin typeface="Times New Roman" panose="02020603050405020304" pitchFamily="18" charset="0"/>
                <a:ea typeface="Arial"/>
                <a:cs typeface="Times New Roman" panose="02020603050405020304" pitchFamily="18" charset="0"/>
                <a:sym typeface="Arial"/>
              </a:rPr>
              <a:t>Future work</a:t>
            </a:r>
          </a:p>
          <a:p>
            <a:pPr marL="267881" indent="-267881">
              <a:lnSpc>
                <a:spcPct val="110000"/>
              </a:lnSpc>
              <a:spcBef>
                <a:spcPts val="0"/>
              </a:spcBef>
              <a:buClr>
                <a:srgbClr val="000000"/>
              </a:buClr>
              <a:buSzPts val="3600"/>
              <a:buFont typeface="Arial"/>
              <a:buChar char="-"/>
            </a:pPr>
            <a:r>
              <a:rPr lang="en-US" dirty="0">
                <a:solidFill>
                  <a:schemeClr val="dk1"/>
                </a:solidFill>
                <a:latin typeface="Times New Roman" panose="02020603050405020304" pitchFamily="18" charset="0"/>
                <a:ea typeface="Arial"/>
                <a:cs typeface="Times New Roman" panose="02020603050405020304" pitchFamily="18" charset="0"/>
                <a:sym typeface="Arial"/>
              </a:rPr>
              <a:t>Conclusions</a:t>
            </a:r>
          </a:p>
          <a:p>
            <a:pPr marL="267881" indent="-267881">
              <a:lnSpc>
                <a:spcPct val="110000"/>
              </a:lnSpc>
              <a:spcBef>
                <a:spcPts val="0"/>
              </a:spcBef>
              <a:buClr>
                <a:srgbClr val="000000"/>
              </a:buClr>
              <a:buSzPts val="3600"/>
              <a:buFont typeface="Arial"/>
              <a:buChar char="-"/>
            </a:pPr>
            <a:r>
              <a:rPr lang="en-US" dirty="0">
                <a:solidFill>
                  <a:schemeClr val="dk1"/>
                </a:solidFill>
                <a:latin typeface="Times New Roman" panose="02020603050405020304" pitchFamily="18" charset="0"/>
                <a:cs typeface="Times New Roman" panose="02020603050405020304" pitchFamily="18" charset="0"/>
                <a:sym typeface="Arial"/>
              </a:rPr>
              <a:t>Stages of the realized study</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8D98CF38-640A-E16E-E7A7-BF852F83FE98}"/>
              </a:ext>
            </a:extLst>
          </p:cNvPr>
          <p:cNvPicPr>
            <a:picLocks noChangeAspect="1"/>
          </p:cNvPicPr>
          <p:nvPr/>
        </p:nvPicPr>
        <p:blipFill>
          <a:blip r:embed="rId3"/>
          <a:stretch>
            <a:fillRect/>
          </a:stretch>
        </p:blipFill>
        <p:spPr>
          <a:xfrm>
            <a:off x="5299237" y="2264989"/>
            <a:ext cx="6891239" cy="4593011"/>
          </a:xfrm>
          <a:prstGeom prst="rect">
            <a:avLst/>
          </a:prstGeom>
        </p:spPr>
      </p:pic>
    </p:spTree>
    <p:extLst>
      <p:ext uri="{BB962C8B-B14F-4D97-AF65-F5344CB8AC3E}">
        <p14:creationId xmlns:p14="http://schemas.microsoft.com/office/powerpoint/2010/main" val="948662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DF8A-9520-61CB-590B-18E7EB1F025A}"/>
              </a:ext>
            </a:extLst>
          </p:cNvPr>
          <p:cNvSpPr>
            <a:spLocks noGrp="1"/>
          </p:cNvSpPr>
          <p:nvPr>
            <p:ph type="title"/>
          </p:nvPr>
        </p:nvSpPr>
        <p:spPr/>
        <p:txBody>
          <a:bodyPr>
            <a:normAutofit fontScale="90000"/>
          </a:bodyPr>
          <a:lstStyle/>
          <a:p>
            <a:r>
              <a:rPr lang="en-US"/>
              <a:t>Data availability and privacy</a:t>
            </a:r>
          </a:p>
        </p:txBody>
      </p:sp>
      <p:sp>
        <p:nvSpPr>
          <p:cNvPr id="3" name="Content Placeholder 2">
            <a:extLst>
              <a:ext uri="{FF2B5EF4-FFF2-40B4-BE49-F238E27FC236}">
                <a16:creationId xmlns:a16="http://schemas.microsoft.com/office/drawing/2014/main" id="{7620CDE1-3103-12BF-3584-DBB89D8BD531}"/>
              </a:ext>
            </a:extLst>
          </p:cNvPr>
          <p:cNvSpPr>
            <a:spLocks noGrp="1"/>
          </p:cNvSpPr>
          <p:nvPr>
            <p:ph idx="1"/>
          </p:nvPr>
        </p:nvSpPr>
        <p:spPr/>
        <p:txBody>
          <a:bodyPr vert="horz" lIns="91440" tIns="45720" rIns="91440" bIns="45720" rtlCol="0" anchor="t">
            <a:normAutofit lnSpcReduction="10000"/>
          </a:bodyPr>
          <a:lstStyle/>
          <a:p>
            <a:pPr marL="342900" indent="-342900" algn="just">
              <a:buClr>
                <a:srgbClr val="000000"/>
              </a:buClr>
              <a:buSzPts val="36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rPr>
              <a:t>Typical stress states involve activities such as university exams, job interviews and one instance of scratching a car. Non stress states relate to calmer events, such as relaxing at home reading a book or playing casual games on a game console.</a:t>
            </a:r>
          </a:p>
          <a:p>
            <a:pPr marL="342900" indent="-342900" algn="just">
              <a:buClr>
                <a:srgbClr val="000000"/>
              </a:buClr>
              <a:buSzPts val="36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rPr>
              <a:t>Since the measurements were done using the Apple Watch Series 5 and the Samsung Galaxy Watch 5, the data was extracted through their respective fitness/health apps and manually prepared to ensure only the required data was being used, while also having the consent of the subjects to do so.</a:t>
            </a:r>
          </a:p>
          <a:p>
            <a:pPr marL="342900" indent="-342900" algn="just">
              <a:buClr>
                <a:srgbClr val="000000"/>
              </a:buClr>
              <a:buSzPts val="36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rPr>
              <a:t>Finally, to ensure privacy was maintained there was secure raw data disposal at the study's conclusion, as well as using no identifiable features in data utilized for testing using real data.</a:t>
            </a:r>
          </a:p>
          <a:p>
            <a:pPr algn="just">
              <a:buClr>
                <a:srgbClr val="000000"/>
              </a:buClr>
              <a:buSzPts val="3600"/>
              <a:buFont typeface="Arial"/>
              <a:buChar char="•"/>
            </a:pPr>
            <a:endParaRPr lang="en-US" sz="1000" dirty="0">
              <a:solidFill>
                <a:schemeClr val="dk1"/>
              </a:solidFill>
              <a:latin typeface="Times New Roman"/>
              <a:cs typeface="Times New Roman"/>
            </a:endParaRPr>
          </a:p>
          <a:p>
            <a:endParaRPr lang="en-US" dirty="0">
              <a:solidFill>
                <a:schemeClr val="dk1"/>
              </a:solidFill>
              <a:latin typeface="Franklin Gothic Medium"/>
              <a:cs typeface="Times New Roman"/>
            </a:endParaRPr>
          </a:p>
        </p:txBody>
      </p:sp>
    </p:spTree>
    <p:extLst>
      <p:ext uri="{BB962C8B-B14F-4D97-AF65-F5344CB8AC3E}">
        <p14:creationId xmlns:p14="http://schemas.microsoft.com/office/powerpoint/2010/main" val="319096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6358-1365-508F-C4D1-78BDD66B859A}"/>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962CAF9D-8E30-82F1-0C08-01513E78538D}"/>
              </a:ext>
            </a:extLst>
          </p:cNvPr>
          <p:cNvSpPr>
            <a:spLocks noGrp="1"/>
          </p:cNvSpPr>
          <p:nvPr>
            <p:ph idx="1"/>
          </p:nvPr>
        </p:nvSpPr>
        <p:spPr>
          <a:xfrm>
            <a:off x="960120" y="2587752"/>
            <a:ext cx="10268712" cy="3952434"/>
          </a:xfrm>
        </p:spPr>
        <p:txBody>
          <a:bodyPr>
            <a:normAutofit lnSpcReduction="10000"/>
          </a:bodyPr>
          <a:lstStyle/>
          <a:p>
            <a:pPr marL="342900" indent="-342900">
              <a:buFont typeface="Wingdings" panose="05000000000000000000" pitchFamily="2" charset="2"/>
              <a:buChar char="§"/>
            </a:pPr>
            <a:r>
              <a:rPr lang="en-GB" sz="2000" dirty="0">
                <a:latin typeface="Times New Roman" panose="02020603050405020304" pitchFamily="18" charset="0"/>
                <a:ea typeface="Times New Roman" panose="02020603050405020304" pitchFamily="18" charset="0"/>
              </a:rPr>
              <a:t>U</a:t>
            </a:r>
            <a:r>
              <a:rPr lang="en-GB" sz="2000" dirty="0">
                <a:effectLst/>
                <a:latin typeface="Times New Roman" panose="02020603050405020304" pitchFamily="18" charset="0"/>
                <a:ea typeface="Times New Roman" panose="02020603050405020304" pitchFamily="18" charset="0"/>
              </a:rPr>
              <a:t>sing a machine learning algorithm that considers the proximity between points of temporal data will offer better results, by example using the Long Short-Term Memory algorithm.</a:t>
            </a:r>
          </a:p>
          <a:p>
            <a:pPr marL="342900" indent="-342900">
              <a:buFont typeface="Wingdings" panose="05000000000000000000" pitchFamily="2" charset="2"/>
              <a:buChar char="§"/>
            </a:pPr>
            <a:r>
              <a:rPr lang="en-GB" sz="2000" dirty="0">
                <a:latin typeface="Times New Roman" panose="02020603050405020304" pitchFamily="18" charset="0"/>
                <a:ea typeface="Times New Roman" panose="02020603050405020304" pitchFamily="18" charset="0"/>
              </a:rPr>
              <a:t>U</a:t>
            </a:r>
            <a:r>
              <a:rPr lang="en-GB" sz="2000" dirty="0">
                <a:effectLst/>
                <a:latin typeface="Times New Roman" panose="02020603050405020304" pitchFamily="18" charset="0"/>
                <a:ea typeface="Times New Roman" panose="02020603050405020304" pitchFamily="18" charset="0"/>
              </a:rPr>
              <a:t>se of a more diverse dataset leading to models with higher generalization, such as having more individuals in the dataset with broader distinctions between themselves.</a:t>
            </a:r>
          </a:p>
          <a:p>
            <a:pPr marL="342900" indent="-342900">
              <a:buFont typeface="Wingdings" panose="05000000000000000000" pitchFamily="2" charset="2"/>
              <a:buChar char="§"/>
            </a:pPr>
            <a:r>
              <a:rPr lang="en-GB" sz="2000" dirty="0">
                <a:latin typeface="Times New Roman" panose="02020603050405020304" pitchFamily="18" charset="0"/>
                <a:ea typeface="Times New Roman" panose="02020603050405020304" pitchFamily="18" charset="0"/>
              </a:rPr>
              <a:t>P</a:t>
            </a:r>
            <a:r>
              <a:rPr lang="en-GB" sz="2000" dirty="0">
                <a:effectLst/>
                <a:latin typeface="Times New Roman" panose="02020603050405020304" pitchFamily="18" charset="0"/>
                <a:ea typeface="Times New Roman" panose="02020603050405020304" pitchFamily="18" charset="0"/>
              </a:rPr>
              <a:t>ursue other features to predict stress, such as EDA, BVP and skin temperature, as proven by the analysed papers these showed themselves to be relevant for stress detection [5],[3],[4]. </a:t>
            </a:r>
            <a:endParaRPr lang="pt-PT" sz="2000" dirty="0">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r>
              <a:rPr lang="en-GB" sz="2000" dirty="0">
                <a:effectLst/>
                <a:latin typeface="Times New Roman" panose="02020603050405020304" pitchFamily="18" charset="0"/>
                <a:ea typeface="Times New Roman" panose="02020603050405020304" pitchFamily="18" charset="0"/>
              </a:rPr>
              <a:t>Ideally, models trained with a broader range of values and the inclusion of more features derived from more sensors available in smartwatches would provide much more accurate results.</a:t>
            </a:r>
            <a:endParaRPr lang="en-US" sz="2800" dirty="0"/>
          </a:p>
        </p:txBody>
      </p:sp>
    </p:spTree>
    <p:extLst>
      <p:ext uri="{BB962C8B-B14F-4D97-AF65-F5344CB8AC3E}">
        <p14:creationId xmlns:p14="http://schemas.microsoft.com/office/powerpoint/2010/main" val="616213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8487-8CF3-7E34-80C2-3A7400DDFCE4}"/>
              </a:ext>
            </a:extLst>
          </p:cNvPr>
          <p:cNvSpPr>
            <a:spLocks noGrp="1"/>
          </p:cNvSpPr>
          <p:nvPr>
            <p:ph type="title"/>
          </p:nvPr>
        </p:nvSpPr>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5A863908-E05E-B0F1-B7A7-B3CC8E47C434}"/>
              </a:ext>
            </a:extLst>
          </p:cNvPr>
          <p:cNvSpPr>
            <a:spLocks noGrp="1"/>
          </p:cNvSpPr>
          <p:nvPr>
            <p:ph idx="1"/>
          </p:nvPr>
        </p:nvSpPr>
        <p:spPr/>
        <p:txBody>
          <a:bodyPr vert="horz" lIns="91440" tIns="45720" rIns="91440" bIns="45720" rtlCol="0" anchor="t">
            <a:noAutofit/>
          </a:bodyPr>
          <a:lstStyle/>
          <a:p>
            <a:pPr marL="171450" indent="-171450" algn="just">
              <a:buChar char="•"/>
            </a:pPr>
            <a:r>
              <a:rPr lang="en-US" sz="1900">
                <a:latin typeface="Times New Roman"/>
                <a:cs typeface="Times New Roman"/>
              </a:rPr>
              <a:t>Through comprehensive data preprocessing, feature selection, and model training, we have successfully leveraged various algorithms to identify patterns indicative of stress using heartrate measurements. Our findings indicate that machine learning models, particularly Random Forest with cross validation and Support Vector Classifier, exhibit high accuracy and robustness in distinguishing between stressed and non-stressed states.</a:t>
            </a:r>
          </a:p>
          <a:p>
            <a:pPr marL="171450" indent="-171450" algn="just">
              <a:buChar char="•"/>
            </a:pPr>
            <a:r>
              <a:rPr lang="en-US" sz="1900">
                <a:latin typeface="Times New Roman"/>
                <a:cs typeface="Times New Roman"/>
              </a:rPr>
              <a:t>Despite the developed models’ limitations, it is possible to predict stress using measured heart rate. The best performing model when utilizing real data was the SVM one, predicting no false positives and only 3 false negatives, essentially having an accuracy of 75% when tested with our collected data.</a:t>
            </a:r>
          </a:p>
        </p:txBody>
      </p:sp>
    </p:spTree>
    <p:extLst>
      <p:ext uri="{BB962C8B-B14F-4D97-AF65-F5344CB8AC3E}">
        <p14:creationId xmlns:p14="http://schemas.microsoft.com/office/powerpoint/2010/main" val="223765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FF72B-3F2E-0D87-24C9-854A4EB67EA4}"/>
              </a:ext>
            </a:extLst>
          </p:cNvPr>
          <p:cNvSpPr>
            <a:spLocks noGrp="1"/>
          </p:cNvSpPr>
          <p:nvPr>
            <p:ph type="title"/>
          </p:nvPr>
        </p:nvSpPr>
        <p:spPr>
          <a:xfrm>
            <a:off x="960120" y="643467"/>
            <a:ext cx="3212593" cy="5571066"/>
          </a:xfrm>
        </p:spPr>
        <p:txBody>
          <a:bodyPr>
            <a:normAutofit/>
          </a:bodyPr>
          <a:lstStyle/>
          <a:p>
            <a:r>
              <a:rPr lang="en-US" sz="6100"/>
              <a:t>Stages of the realized study</a:t>
            </a:r>
          </a:p>
        </p:txBody>
      </p:sp>
      <p:graphicFrame>
        <p:nvGraphicFramePr>
          <p:cNvPr id="5" name="Content Placeholder 2">
            <a:extLst>
              <a:ext uri="{FF2B5EF4-FFF2-40B4-BE49-F238E27FC236}">
                <a16:creationId xmlns:a16="http://schemas.microsoft.com/office/drawing/2014/main" id="{8DFD877C-BD58-3F52-863F-B8C0C3B644C6}"/>
              </a:ext>
            </a:extLst>
          </p:cNvPr>
          <p:cNvGraphicFramePr>
            <a:graphicFrameLocks noGrp="1"/>
          </p:cNvGraphicFramePr>
          <p:nvPr>
            <p:ph idx="1"/>
            <p:extLst>
              <p:ext uri="{D42A27DB-BD31-4B8C-83A1-F6EECF244321}">
                <p14:modId xmlns:p14="http://schemas.microsoft.com/office/powerpoint/2010/main" val="4048677888"/>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853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background with dots and lines&#10;&#10;Description automatically generated">
            <a:extLst>
              <a:ext uri="{FF2B5EF4-FFF2-40B4-BE49-F238E27FC236}">
                <a16:creationId xmlns:a16="http://schemas.microsoft.com/office/drawing/2014/main" id="{FE1A14D8-D8B9-2632-4ED2-B154D08BF81D}"/>
              </a:ext>
            </a:extLst>
          </p:cNvPr>
          <p:cNvPicPr>
            <a:picLocks noChangeAspect="1"/>
          </p:cNvPicPr>
          <p:nvPr/>
        </p:nvPicPr>
        <p:blipFill rotWithShape="1">
          <a:blip r:embed="rId2"/>
          <a:srcRect t="2211" b="3647"/>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F45D8-0D2A-DADD-8F97-3BEEA0DE4DD2}"/>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800" dirty="0">
                <a:solidFill>
                  <a:srgbClr val="FFFFFF"/>
                </a:solidFill>
              </a:rPr>
              <a:t>DISCUSSION</a:t>
            </a:r>
          </a:p>
        </p:txBody>
      </p:sp>
    </p:spTree>
    <p:extLst>
      <p:ext uri="{BB962C8B-B14F-4D97-AF65-F5344CB8AC3E}">
        <p14:creationId xmlns:p14="http://schemas.microsoft.com/office/powerpoint/2010/main" val="29763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90B5-8E52-AF00-5E24-3AC5B2E70A7B}"/>
              </a:ext>
            </a:extLst>
          </p:cNvPr>
          <p:cNvSpPr>
            <a:spLocks noGrp="1"/>
          </p:cNvSpPr>
          <p:nvPr>
            <p:ph type="title"/>
          </p:nvPr>
        </p:nvSpPr>
        <p:spPr/>
        <p:txBody>
          <a:bodyPr/>
          <a:lstStyle/>
          <a:p>
            <a:r>
              <a:rPr lang="en-US" dirty="0"/>
              <a:t>References</a:t>
            </a:r>
          </a:p>
        </p:txBody>
      </p:sp>
      <p:sp>
        <p:nvSpPr>
          <p:cNvPr id="4" name="Rectangle 1">
            <a:extLst>
              <a:ext uri="{FF2B5EF4-FFF2-40B4-BE49-F238E27FC236}">
                <a16:creationId xmlns:a16="http://schemas.microsoft.com/office/drawing/2014/main" id="{49BD99AA-1C1F-C3E5-6DCA-A995A93BF039}"/>
              </a:ext>
            </a:extLst>
          </p:cNvPr>
          <p:cNvSpPr>
            <a:spLocks noGrp="1" noChangeArrowheads="1"/>
          </p:cNvSpPr>
          <p:nvPr>
            <p:ph idx="1"/>
          </p:nvPr>
        </p:nvSpPr>
        <p:spPr bwMode="auto">
          <a:xfrm>
            <a:off x="960120" y="2635083"/>
            <a:ext cx="898999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	K. Nigam, K. Godani, D. Sharma, and S. Jain, “An Improved Approach for Stress Detection Using Physiological Signals,” </a:t>
            </a:r>
            <a:r>
              <a:rPr kumimoji="0" lang="en-US" altLang="pt-PT"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rPr>
              <a:t>EAI Endorsed Transactions on Scalable Information Systems</a:t>
            </a: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vol. “8,” no. 33, May 2021, doi: 10.4108/EAI.14-5-2021.169919.</a:t>
            </a:r>
            <a:endParaRPr kumimoji="0" lang="pt-PT" altLang="pt-PT" sz="6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[2]	L. Zhu </a:t>
            </a:r>
            <a:r>
              <a:rPr kumimoji="0" lang="en-US" altLang="pt-PT"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rPr>
              <a:t>et al.</a:t>
            </a: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“Feasibility Study of Stress Detection with Machine Learning through EDA from Wearable Devices,” </a:t>
            </a:r>
            <a:r>
              <a:rPr kumimoji="0" lang="en-US" altLang="pt-PT"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rPr>
              <a:t>IEEE International Conference on Communications</a:t>
            </a: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vol. 2022-May, pp. 4800–4805, 2022, doi: 10.1109/ICC45855.2022.9838970.</a:t>
            </a:r>
            <a:endParaRPr kumimoji="0" lang="pt-PT" altLang="pt-PT" sz="6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[3]	P. Siirtola, “Continuous stress detection using the sensors of commercial smartwatch,” </a:t>
            </a:r>
            <a:r>
              <a:rPr kumimoji="0" lang="en-US" altLang="pt-PT"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rPr>
              <a:t>UbiComp/ISWC 2019- - Adjunct Proceedings of the 2019 ACM International Joint Conference on Pervasive and Ubiquitous Computing and Proceedings of the 2019 ACM International Symposium on Wearable Computers</a:t>
            </a: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pp. 1198–1201, Sep. 2019, doi: 10.1145/3341162.3344831.</a:t>
            </a:r>
            <a:endParaRPr kumimoji="0" lang="pt-PT" altLang="pt-PT" sz="6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[4]	P. Verma and R. Singh, “Mental Stress Prediction Using Wrist Wearable Through Machine Learning Approaches,” </a:t>
            </a:r>
            <a:r>
              <a:rPr kumimoji="0" lang="en-US" altLang="pt-PT"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rPr>
              <a:t>2023 International Conference on Sustainable Emerging Innovations in Engineering and Technology, ICSEIET 2023</a:t>
            </a: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pp. 475–481, 2023, doi: 10.1109/ICSEIET58677.2023.10303348.</a:t>
            </a:r>
            <a:endParaRPr kumimoji="0" lang="pt-PT" altLang="pt-PT" sz="6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[5]	R. Katarya and S. Maan, “Stress Detection using Smartwatches with Machine Learning: A Survey,” </a:t>
            </a:r>
            <a:r>
              <a:rPr kumimoji="0" lang="en-US" altLang="pt-PT"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rPr>
              <a:t>Proceedings of the International Conference on Electronics and Sustainable Communication Systems, ICESC 2020</a:t>
            </a: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pp. 306–310, Jul. 2020, doi: 10.1109/ICESC48915.2020.9155568.</a:t>
            </a:r>
            <a:endParaRPr kumimoji="0" lang="pt-PT" altLang="pt-PT" sz="6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[6]	V. R. Chifu, C. Bianca Pop, A. Ciurianu, E. S. Chifu, and M. Antal, “Machine Learning-based Approach for Predicting Health Information Using Smartwatch Data,” </a:t>
            </a:r>
            <a:r>
              <a:rPr kumimoji="0" lang="en-US" altLang="pt-PT"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rPr>
              <a:t>Proceedings - 2021 IEEE 17th International Conference on Intelligent Computer Communication and Processing, ICCP 2021</a:t>
            </a: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pp. 391–397, 2021, doi: 10.1109/ICCP53602.2021.9733559.</a:t>
            </a:r>
            <a:endParaRPr kumimoji="0" lang="pt-PT" altLang="pt-PT" sz="6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[7]	“Biometrics for stress monitoring.” Accessed: Jun. 20, 2024. [Online]. Available: https://www.kaggle.com/datasets/qiriro/stress</a:t>
            </a:r>
            <a:endParaRPr kumimoji="0" lang="pt-PT" altLang="pt-PT" sz="6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[8]	“WESAD: Multimodal Dataset for Wearable Stress and Affect Detection | Ubiquitous Computing.” Accessed: Jun. 19, 2024. [Online]. Available: https://ubicomp.eti.uni-siegen.de/home/datasets/icmi18/</a:t>
            </a:r>
            <a:endParaRPr kumimoji="0" lang="pt-PT" altLang="pt-PT" sz="6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[9]	“classification_report — scikit-learn 1.5.0 documentation.” Accessed: Jun. 20, 2024. [Online]. Available: https://scikit-learn.org/stable/modules/generated/sklearn.metrics.classification_report.html</a:t>
            </a:r>
            <a:endParaRPr kumimoji="0" lang="pt-PT" altLang="pt-PT" sz="600" b="0" i="0" u="none" strike="noStrike" cap="none" normalizeH="0" baseline="0">
              <a:ln>
                <a:noFill/>
              </a:ln>
              <a:solidFill>
                <a:schemeClr val="tx1"/>
              </a:solidFill>
              <a:effectLst/>
              <a:latin typeface="Arial" panose="020B0604020202020204" pitchFamily="34" charset="0"/>
            </a:endParaRPr>
          </a:p>
          <a:p>
            <a:pPr marL="0" marR="0" lvl="0" indent="144463" algn="just" defTabSz="914400" rtl="0" eaLnBrk="0" fontAlgn="base" latinLnBrk="0" hangingPunct="0">
              <a:lnSpc>
                <a:spcPct val="100000"/>
              </a:lnSpc>
              <a:spcBef>
                <a:spcPct val="0"/>
              </a:spcBef>
              <a:spcAft>
                <a:spcPct val="0"/>
              </a:spcAft>
              <a:buClrTx/>
              <a:buSzTx/>
              <a:buFontTx/>
              <a:buNone/>
              <a:tabLst/>
            </a:pPr>
            <a:r>
              <a:rPr kumimoji="0" lang="en-US" altLang="pt-PT"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en-US" altLang="pt-P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337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mart watch&#10;&#10;Description automatically generated">
            <a:extLst>
              <a:ext uri="{FF2B5EF4-FFF2-40B4-BE49-F238E27FC236}">
                <a16:creationId xmlns:a16="http://schemas.microsoft.com/office/drawing/2014/main" id="{4456F139-1EC3-12B5-72F7-9ABDB77E3C61}"/>
              </a:ext>
            </a:extLst>
          </p:cNvPr>
          <p:cNvPicPr>
            <a:picLocks noChangeAspect="1"/>
          </p:cNvPicPr>
          <p:nvPr/>
        </p:nvPicPr>
        <p:blipFill rotWithShape="1">
          <a:blip r:embed="rId2"/>
          <a:srcRect t="3609" r="-1" b="2616"/>
          <a:stretch/>
        </p:blipFill>
        <p:spPr>
          <a:xfrm>
            <a:off x="1524" y="10"/>
            <a:ext cx="12188952" cy="6857990"/>
          </a:xfrm>
          <a:prstGeom prst="rect">
            <a:avLst/>
          </a:prstGeom>
        </p:spPr>
      </p:pic>
      <p:sp>
        <p:nvSpPr>
          <p:cNvPr id="21" name="Rectangle 20">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4CF9DE-3F87-2DA7-0BE4-9E926851D1D4}"/>
              </a:ext>
            </a:extLst>
          </p:cNvPr>
          <p:cNvSpPr>
            <a:spLocks noGrp="1"/>
          </p:cNvSpPr>
          <p:nvPr>
            <p:ph type="title"/>
          </p:nvPr>
        </p:nvSpPr>
        <p:spPr>
          <a:xfrm>
            <a:off x="6677023" y="990599"/>
            <a:ext cx="4857751" cy="1563989"/>
          </a:xfrm>
        </p:spPr>
        <p:txBody>
          <a:bodyPr>
            <a:normAutofit/>
          </a:bodyPr>
          <a:lstStyle/>
          <a:p>
            <a:r>
              <a:rPr lang="en-US" dirty="0"/>
              <a:t>Motivation</a:t>
            </a:r>
          </a:p>
        </p:txBody>
      </p:sp>
      <p:sp>
        <p:nvSpPr>
          <p:cNvPr id="22" name="Rectangle 21">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98FB8A-2845-44DB-9ADB-09CBC98F6832}"/>
              </a:ext>
            </a:extLst>
          </p:cNvPr>
          <p:cNvSpPr>
            <a:spLocks noGrp="1"/>
          </p:cNvSpPr>
          <p:nvPr>
            <p:ph idx="1"/>
          </p:nvPr>
        </p:nvSpPr>
        <p:spPr>
          <a:xfrm>
            <a:off x="6094476" y="2853050"/>
            <a:ext cx="6096000" cy="3328589"/>
          </a:xfrm>
        </p:spPr>
        <p:txBody>
          <a:bodyPr>
            <a:normAutofit fontScale="92500" lnSpcReduction="10000"/>
          </a:bodyPr>
          <a:lstStyle/>
          <a:p>
            <a:pPr marL="342900" indent="-342900">
              <a:lnSpc>
                <a:spcPct val="91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integration of machine learning algorithms with smartwatch data has emerged as a promising avenue for understanding and predicting various facets of human health. </a:t>
            </a:r>
          </a:p>
          <a:p>
            <a:pPr marL="342900" indent="-342900">
              <a:lnSpc>
                <a:spcPct val="91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Among these, stress prediction stands out as a critical area of interest, given the pervasive impact of stress on well-being and productivity. Leveraging the continuous stream of physiological and behavioral data captured by sensors present in common smartwatches, machine learning models offer unprecedented opportunities to discern patterns, identify triggers, and forecast stress levels in real-time.</a:t>
            </a:r>
          </a:p>
        </p:txBody>
      </p:sp>
    </p:spTree>
    <p:extLst>
      <p:ext uri="{BB962C8B-B14F-4D97-AF65-F5344CB8AC3E}">
        <p14:creationId xmlns:p14="http://schemas.microsoft.com/office/powerpoint/2010/main" val="3302800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458C-2A08-FE29-E6DB-63FB8423977E}"/>
              </a:ext>
            </a:extLst>
          </p:cNvPr>
          <p:cNvSpPr>
            <a:spLocks noGrp="1"/>
          </p:cNvSpPr>
          <p:nvPr>
            <p:ph type="title"/>
          </p:nvPr>
        </p:nvSpPr>
        <p:spPr/>
        <p:txBody>
          <a:bodyPr>
            <a:normAutofit fontScale="90000"/>
          </a:bodyPr>
          <a:lstStyle/>
          <a:p>
            <a:r>
              <a:rPr lang="en-US" dirty="0"/>
              <a:t>Objectives and Contributions</a:t>
            </a:r>
          </a:p>
        </p:txBody>
      </p:sp>
      <p:sp>
        <p:nvSpPr>
          <p:cNvPr id="3" name="Content Placeholder 2">
            <a:extLst>
              <a:ext uri="{FF2B5EF4-FFF2-40B4-BE49-F238E27FC236}">
                <a16:creationId xmlns:a16="http://schemas.microsoft.com/office/drawing/2014/main" id="{70BD7ABA-1DBE-22B3-64E3-6B510A35E66F}"/>
              </a:ext>
            </a:extLst>
          </p:cNvPr>
          <p:cNvSpPr>
            <a:spLocks noGrp="1"/>
          </p:cNvSpPr>
          <p:nvPr>
            <p:ph idx="1"/>
          </p:nvPr>
        </p:nvSpPr>
        <p:spPr>
          <a:xfrm>
            <a:off x="960120" y="2587752"/>
            <a:ext cx="4162942" cy="3593592"/>
          </a:xfrm>
        </p:spPr>
        <p:txBody>
          <a:bodyPr>
            <a:normAutofit fontScale="85000" lnSpcReduction="10000"/>
          </a:bodyPr>
          <a:lstStyle/>
          <a:p>
            <a:pPr marL="267881" indent="-267881">
              <a:lnSpc>
                <a:spcPct val="110000"/>
              </a:lnSpc>
              <a:spcBef>
                <a:spcPts val="0"/>
              </a:spcBef>
              <a:buClr>
                <a:srgbClr val="000000"/>
              </a:buClr>
              <a:buSzPts val="3600"/>
              <a:buFont typeface="Arial"/>
              <a:buChar char="-"/>
            </a:pPr>
            <a:r>
              <a:rPr lang="en-US" sz="2000" dirty="0">
                <a:solidFill>
                  <a:schemeClr val="dk1"/>
                </a:solidFill>
                <a:latin typeface="Times New Roman" panose="02020603050405020304" pitchFamily="18" charset="0"/>
                <a:ea typeface="Arial"/>
                <a:cs typeface="Times New Roman" panose="02020603050405020304" pitchFamily="18" charset="0"/>
                <a:sym typeface="Arial"/>
              </a:rPr>
              <a:t>What are the methods/signals that can be used to detect stress using a smartwatch?</a:t>
            </a:r>
          </a:p>
          <a:p>
            <a:pPr marL="267881" indent="-267881">
              <a:lnSpc>
                <a:spcPct val="110000"/>
              </a:lnSpc>
              <a:spcBef>
                <a:spcPts val="0"/>
              </a:spcBef>
              <a:buClr>
                <a:srgbClr val="000000"/>
              </a:buClr>
              <a:buSzPts val="3600"/>
              <a:buFont typeface="Arial"/>
              <a:buChar char="-"/>
            </a:pPr>
            <a:r>
              <a:rPr lang="en-US" sz="2000" dirty="0">
                <a:solidFill>
                  <a:schemeClr val="dk1"/>
                </a:solidFill>
                <a:latin typeface="Times New Roman" panose="02020603050405020304" pitchFamily="18" charset="0"/>
                <a:ea typeface="Arial"/>
                <a:cs typeface="Times New Roman" panose="02020603050405020304" pitchFamily="18" charset="0"/>
                <a:sym typeface="Arial"/>
              </a:rPr>
              <a:t>What are the different Machine learning algorithms available that can be applied to detect stress prediction?</a:t>
            </a:r>
          </a:p>
          <a:p>
            <a:pPr marL="267881" indent="-267881">
              <a:lnSpc>
                <a:spcPct val="110000"/>
              </a:lnSpc>
              <a:spcBef>
                <a:spcPts val="0"/>
              </a:spcBef>
              <a:buClr>
                <a:srgbClr val="000000"/>
              </a:buClr>
              <a:buSzPts val="3600"/>
              <a:buFont typeface="Arial"/>
              <a:buChar char="-"/>
            </a:pPr>
            <a:r>
              <a:rPr lang="en-US" sz="2000" dirty="0">
                <a:solidFill>
                  <a:schemeClr val="dk1"/>
                </a:solidFill>
                <a:latin typeface="Times New Roman" panose="02020603050405020304" pitchFamily="18" charset="0"/>
                <a:ea typeface="Arial"/>
                <a:cs typeface="Times New Roman" panose="02020603050405020304" pitchFamily="18" charset="0"/>
                <a:sym typeface="Arial"/>
              </a:rPr>
              <a:t>To find whether the accuracy of stress detection depends on the ML algorithm applied.</a:t>
            </a:r>
          </a:p>
          <a:p>
            <a:pPr marL="267881" indent="-267881">
              <a:lnSpc>
                <a:spcPct val="110000"/>
              </a:lnSpc>
              <a:spcBef>
                <a:spcPts val="0"/>
              </a:spcBef>
              <a:buClr>
                <a:srgbClr val="000000"/>
              </a:buClr>
              <a:buSzPts val="3600"/>
              <a:buFont typeface="Arial"/>
              <a:buChar char="-"/>
            </a:pPr>
            <a:r>
              <a:rPr lang="en-US" sz="2000" dirty="0">
                <a:solidFill>
                  <a:schemeClr val="dk1"/>
                </a:solidFill>
                <a:latin typeface="Times New Roman" panose="02020603050405020304" pitchFamily="18" charset="0"/>
                <a:ea typeface="Arial"/>
                <a:cs typeface="Times New Roman" panose="02020603050405020304" pitchFamily="18" charset="0"/>
                <a:sym typeface="Arial"/>
              </a:rPr>
              <a:t>Which signal and ML algorithm combination gives the highest accuracy when detecting stress?</a:t>
            </a:r>
            <a:endParaRPr lang="pt-PT" sz="2000"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D78994AB-D94B-7E5C-4B32-1D6874FEEE28}"/>
              </a:ext>
            </a:extLst>
          </p:cNvPr>
          <p:cNvSpPr txBox="1"/>
          <p:nvPr/>
        </p:nvSpPr>
        <p:spPr>
          <a:xfrm>
            <a:off x="6475400" y="2527022"/>
            <a:ext cx="4753432" cy="252376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Our contribution relies on the usage of consumer grade smartwatches from different brands with sensors in common to try to predict stress.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also focused solely on the heartrate sensors, to find the reliability in heartrate measurements to track stressed states.</a:t>
            </a:r>
          </a:p>
          <a:p>
            <a:endParaRPr lang="en-US" dirty="0"/>
          </a:p>
        </p:txBody>
      </p:sp>
    </p:spTree>
    <p:extLst>
      <p:ext uri="{BB962C8B-B14F-4D97-AF65-F5344CB8AC3E}">
        <p14:creationId xmlns:p14="http://schemas.microsoft.com/office/powerpoint/2010/main" val="1974520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9007-2786-32E3-381D-42EC380A71ED}"/>
              </a:ext>
            </a:extLst>
          </p:cNvPr>
          <p:cNvSpPr>
            <a:spLocks noGrp="1"/>
          </p:cNvSpPr>
          <p:nvPr>
            <p:ph type="title"/>
          </p:nvPr>
        </p:nvSpPr>
        <p:spPr/>
        <p:txBody>
          <a:bodyPr/>
          <a:lstStyle/>
          <a:p>
            <a:r>
              <a:rPr lang="en-US" dirty="0"/>
              <a:t>Related Works</a:t>
            </a:r>
          </a:p>
        </p:txBody>
      </p:sp>
      <p:sp>
        <p:nvSpPr>
          <p:cNvPr id="3" name="Content Placeholder 2">
            <a:extLst>
              <a:ext uri="{FF2B5EF4-FFF2-40B4-BE49-F238E27FC236}">
                <a16:creationId xmlns:a16="http://schemas.microsoft.com/office/drawing/2014/main" id="{4A4785A4-3CDE-A292-F081-00E85DE4D39B}"/>
              </a:ext>
            </a:extLst>
          </p:cNvPr>
          <p:cNvSpPr>
            <a:spLocks noGrp="1"/>
          </p:cNvSpPr>
          <p:nvPr>
            <p:ph idx="1"/>
          </p:nvPr>
        </p:nvSpPr>
        <p:spPr/>
        <p:txBody>
          <a:bodyPr vert="horz" lIns="91440" tIns="45720" rIns="91440" bIns="45720" rtlCol="0" anchor="t">
            <a:normAutofit/>
          </a:bodyPr>
          <a:lstStyle/>
          <a:p>
            <a:pPr marL="342900" indent="-342900">
              <a:buChar char="•"/>
            </a:pPr>
            <a:r>
              <a:rPr lang="en-US" sz="1900" u="sng" dirty="0">
                <a:latin typeface="Times New Roman"/>
                <a:ea typeface="+mn-lt"/>
                <a:cs typeface="+mn-lt"/>
              </a:rPr>
              <a:t>Mental Stress Prediction Using Wrist Wearable Through Machine Learning Approaches</a:t>
            </a:r>
            <a:r>
              <a:rPr lang="en-US" sz="1900" dirty="0">
                <a:latin typeface="Times New Roman"/>
                <a:ea typeface="+mn-lt"/>
                <a:cs typeface="+mn-lt"/>
              </a:rPr>
              <a:t> – In this paper traditional ML techniques are being used to predict the stress levels of a subject.</a:t>
            </a:r>
            <a:endParaRPr lang="en-US" sz="1900" dirty="0">
              <a:latin typeface="Times New Roman"/>
              <a:cs typeface="Times New Roman"/>
            </a:endParaRPr>
          </a:p>
          <a:p>
            <a:pPr marL="342900" indent="-342900">
              <a:buChar char="•"/>
            </a:pPr>
            <a:r>
              <a:rPr lang="en-US" sz="1900" u="sng" dirty="0">
                <a:latin typeface="Times New Roman"/>
                <a:ea typeface="+mn-lt"/>
                <a:cs typeface="+mn-lt"/>
              </a:rPr>
              <a:t>Machine Learning-based Approach for Predicting Health Information Using Smartwatch Data</a:t>
            </a:r>
            <a:r>
              <a:rPr lang="en-US" sz="1900" dirty="0">
                <a:latin typeface="Times New Roman"/>
                <a:ea typeface="+mn-lt"/>
                <a:cs typeface="+mn-lt"/>
              </a:rPr>
              <a:t> - In this paper traditional ML techniques are being used to obtain health information of a subject, using data generated by smartwatch sensors.</a:t>
            </a:r>
            <a:endParaRPr lang="en-US" sz="1900" dirty="0">
              <a:latin typeface="Times New Roman"/>
              <a:cs typeface="Times New Roman"/>
            </a:endParaRPr>
          </a:p>
          <a:p>
            <a:pPr marL="342900" indent="-342900">
              <a:buChar char="•"/>
            </a:pPr>
            <a:r>
              <a:rPr lang="en-US" sz="1900" u="sng" dirty="0">
                <a:latin typeface="Times New Roman"/>
                <a:ea typeface="+mn-lt"/>
                <a:cs typeface="+mn-lt"/>
              </a:rPr>
              <a:t>A Multi-Level Classification Approach for Sleep Stage Prediction With Processed Data Derived From Consumer Wearable Activity Trackers</a:t>
            </a:r>
            <a:r>
              <a:rPr lang="en-US" sz="1900" dirty="0">
                <a:latin typeface="Times New Roman"/>
                <a:ea typeface="+mn-lt"/>
                <a:cs typeface="+mn-lt"/>
              </a:rPr>
              <a:t> - This paper also covers traditional techniques applied to input data from wearable activity trackers, such as smartwatches.</a:t>
            </a:r>
            <a:endParaRPr lang="en-US" sz="1900" dirty="0">
              <a:latin typeface="Times New Roman"/>
              <a:cs typeface="Times New Roman"/>
            </a:endParaRPr>
          </a:p>
        </p:txBody>
      </p:sp>
    </p:spTree>
    <p:extLst>
      <p:ext uri="{BB962C8B-B14F-4D97-AF65-F5344CB8AC3E}">
        <p14:creationId xmlns:p14="http://schemas.microsoft.com/office/powerpoint/2010/main" val="336860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9007-2786-32E3-381D-42EC380A71ED}"/>
              </a:ext>
            </a:extLst>
          </p:cNvPr>
          <p:cNvSpPr>
            <a:spLocks noGrp="1"/>
          </p:cNvSpPr>
          <p:nvPr>
            <p:ph type="title"/>
          </p:nvPr>
        </p:nvSpPr>
        <p:spPr/>
        <p:txBody>
          <a:bodyPr/>
          <a:lstStyle/>
          <a:p>
            <a:r>
              <a:rPr lang="en-US"/>
              <a:t>Related Works</a:t>
            </a:r>
          </a:p>
        </p:txBody>
      </p:sp>
      <p:sp>
        <p:nvSpPr>
          <p:cNvPr id="3" name="Content Placeholder 2">
            <a:extLst>
              <a:ext uri="{FF2B5EF4-FFF2-40B4-BE49-F238E27FC236}">
                <a16:creationId xmlns:a16="http://schemas.microsoft.com/office/drawing/2014/main" id="{4A4785A4-3CDE-A292-F081-00E85DE4D39B}"/>
              </a:ext>
            </a:extLst>
          </p:cNvPr>
          <p:cNvSpPr>
            <a:spLocks noGrp="1"/>
          </p:cNvSpPr>
          <p:nvPr>
            <p:ph idx="1"/>
          </p:nvPr>
        </p:nvSpPr>
        <p:spPr/>
        <p:txBody>
          <a:bodyPr vert="horz" lIns="91440" tIns="45720" rIns="91440" bIns="45720" rtlCol="0" anchor="t">
            <a:normAutofit/>
          </a:bodyPr>
          <a:lstStyle/>
          <a:p>
            <a:pPr marL="342900" indent="-342900">
              <a:buChar char="•"/>
            </a:pPr>
            <a:r>
              <a:rPr lang="en-US" sz="1900" u="sng">
                <a:latin typeface="Times New Roman"/>
                <a:ea typeface="+mn-lt"/>
                <a:cs typeface="+mn-lt"/>
              </a:rPr>
              <a:t>Stress Detection using Smartwatches with Machine Learning: A Survey</a:t>
            </a:r>
            <a:r>
              <a:rPr lang="en-US" sz="1900">
                <a:latin typeface="Times New Roman"/>
                <a:ea typeface="+mn-lt"/>
                <a:cs typeface="+mn-lt"/>
              </a:rPr>
              <a:t> – This paper analyzes different studies in the field of stress to find the best ML algorithms, as well as which sensors are most valuable in stress detection.</a:t>
            </a:r>
            <a:endParaRPr lang="en-US" sz="1900">
              <a:latin typeface="Times New Roman"/>
              <a:ea typeface="+mn-lt"/>
              <a:cs typeface="Times New Roman"/>
            </a:endParaRPr>
          </a:p>
          <a:p>
            <a:pPr marL="342900" indent="-342900">
              <a:buChar char="•"/>
            </a:pPr>
            <a:r>
              <a:rPr lang="en-US" sz="1900" u="sng">
                <a:latin typeface="Times New Roman"/>
                <a:ea typeface="+mn-lt"/>
                <a:cs typeface="+mn-lt"/>
              </a:rPr>
              <a:t>An Improved Approach for Stress Detection Using Physiological Signals-</a:t>
            </a:r>
            <a:r>
              <a:rPr lang="en-US" sz="1900">
                <a:latin typeface="Times New Roman"/>
                <a:ea typeface="+mn-lt"/>
                <a:cs typeface="+mn-lt"/>
              </a:rPr>
              <a:t> The use of neural networks for stress prediction using data from medical devices on the wrist and chest, although differing in the nature of the sensors, is useful to analyze the feature selection used as well as the processing related to the dataset used.</a:t>
            </a:r>
            <a:endParaRPr lang="en-US" sz="1900">
              <a:latin typeface="Times New Roman"/>
              <a:ea typeface="+mn-lt"/>
              <a:cs typeface="Times New Roman"/>
            </a:endParaRPr>
          </a:p>
          <a:p>
            <a:pPr marL="342900" indent="-342900">
              <a:buChar char="•"/>
            </a:pPr>
            <a:endParaRPr lang="en-US" sz="2000" u="sng">
              <a:latin typeface="Times New Roman"/>
              <a:cs typeface="Times New Roman"/>
            </a:endParaRPr>
          </a:p>
        </p:txBody>
      </p:sp>
    </p:spTree>
    <p:extLst>
      <p:ext uri="{BB962C8B-B14F-4D97-AF65-F5344CB8AC3E}">
        <p14:creationId xmlns:p14="http://schemas.microsoft.com/office/powerpoint/2010/main" val="63309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BB2C0-A9A1-359A-BA31-B2731CFF9946}"/>
              </a:ext>
            </a:extLst>
          </p:cNvPr>
          <p:cNvSpPr>
            <a:spLocks noGrp="1"/>
          </p:cNvSpPr>
          <p:nvPr>
            <p:ph type="title"/>
          </p:nvPr>
        </p:nvSpPr>
        <p:spPr/>
        <p:txBody>
          <a:bodyPr>
            <a:normAutofit/>
          </a:bodyPr>
          <a:lstStyle/>
          <a:p>
            <a:r>
              <a:rPr lang="en-US" dirty="0"/>
              <a:t>Data Analysis</a:t>
            </a:r>
          </a:p>
        </p:txBody>
      </p:sp>
      <p:sp>
        <p:nvSpPr>
          <p:cNvPr id="3" name="Content Placeholder 2">
            <a:extLst>
              <a:ext uri="{FF2B5EF4-FFF2-40B4-BE49-F238E27FC236}">
                <a16:creationId xmlns:a16="http://schemas.microsoft.com/office/drawing/2014/main" id="{8397279A-0B3E-3EC9-82E5-6A480ADB05A4}"/>
              </a:ext>
            </a:extLst>
          </p:cNvPr>
          <p:cNvSpPr>
            <a:spLocks noGrp="1"/>
          </p:cNvSpPr>
          <p:nvPr>
            <p:ph idx="1"/>
          </p:nvPr>
        </p:nvSpPr>
        <p:spPr/>
        <p:txBody>
          <a:bodyPr vert="horz" lIns="91440" tIns="45720" rIns="91440" bIns="45720" rtlCol="0" anchor="t">
            <a:normAutofit/>
          </a:bodyPr>
          <a:lstStyle/>
          <a:p>
            <a:pPr marL="457200" indent="-457200">
              <a:buChar char="•"/>
            </a:pPr>
            <a:r>
              <a:rPr lang="en-US" sz="1900" dirty="0">
                <a:latin typeface="Times New Roman"/>
                <a:cs typeface="Times New Roman"/>
              </a:rPr>
              <a:t>Data was collected from a sample of participants who wore smartwatches equipped with sensors capable of measuring </a:t>
            </a:r>
            <a:r>
              <a:rPr lang="en-US" sz="1900" dirty="0">
                <a:latin typeface="Times New Roman"/>
                <a:ea typeface="+mn-lt"/>
                <a:cs typeface="Times New Roman"/>
              </a:rPr>
              <a:t>physiological </a:t>
            </a:r>
            <a:r>
              <a:rPr lang="en-US" sz="1900" dirty="0">
                <a:latin typeface="Times New Roman"/>
                <a:cs typeface="Times New Roman"/>
              </a:rPr>
              <a:t>signals like HRV(heart rate variation). Participants were asked to </a:t>
            </a:r>
            <a:r>
              <a:rPr lang="en-US" sz="1900" dirty="0">
                <a:latin typeface="Times New Roman"/>
                <a:ea typeface="+mn-lt"/>
                <a:cs typeface="+mn-lt"/>
              </a:rPr>
              <a:t>self-report their stress levels using established stress assessment scales.</a:t>
            </a:r>
          </a:p>
          <a:p>
            <a:pPr marL="457200" indent="-457200">
              <a:buChar char="•"/>
            </a:pPr>
            <a:r>
              <a:rPr lang="en-US" sz="1900" dirty="0">
                <a:latin typeface="Times New Roman"/>
                <a:ea typeface="+mn-lt"/>
                <a:cs typeface="+mn-lt"/>
              </a:rPr>
              <a:t>After analysis, the collected data underwent preprocessing steps to clean and prepare it for analysis. This included removing outliers, selecting the features that would be compatible with the Apple Watch Series 5 and Samsung Galaxy Watch 5, and standardizing or normalizing the data to ensure consistency and comparability across different variables. </a:t>
            </a:r>
            <a:endParaRPr lang="en-US" sz="1900" dirty="0">
              <a:latin typeface="Times New Roman"/>
              <a:ea typeface="+mn-lt"/>
              <a:cs typeface="Times New Roman"/>
            </a:endParaRPr>
          </a:p>
        </p:txBody>
      </p:sp>
    </p:spTree>
    <p:extLst>
      <p:ext uri="{BB962C8B-B14F-4D97-AF65-F5344CB8AC3E}">
        <p14:creationId xmlns:p14="http://schemas.microsoft.com/office/powerpoint/2010/main" val="1770728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BB2C0-A9A1-359A-BA31-B2731CFF9946}"/>
              </a:ext>
            </a:extLst>
          </p:cNvPr>
          <p:cNvSpPr>
            <a:spLocks noGrp="1"/>
          </p:cNvSpPr>
          <p:nvPr>
            <p:ph type="title"/>
          </p:nvPr>
        </p:nvSpPr>
        <p:spPr/>
        <p:txBody>
          <a:bodyPr>
            <a:normAutofit/>
          </a:bodyPr>
          <a:lstStyle/>
          <a:p>
            <a:r>
              <a:rPr lang="en-US" dirty="0"/>
              <a:t>Data Analysis</a:t>
            </a:r>
          </a:p>
        </p:txBody>
      </p:sp>
      <p:sp>
        <p:nvSpPr>
          <p:cNvPr id="3" name="Content Placeholder 2">
            <a:extLst>
              <a:ext uri="{FF2B5EF4-FFF2-40B4-BE49-F238E27FC236}">
                <a16:creationId xmlns:a16="http://schemas.microsoft.com/office/drawing/2014/main" id="{8397279A-0B3E-3EC9-82E5-6A480ADB05A4}"/>
              </a:ext>
            </a:extLst>
          </p:cNvPr>
          <p:cNvSpPr>
            <a:spLocks noGrp="1"/>
          </p:cNvSpPr>
          <p:nvPr>
            <p:ph idx="1"/>
          </p:nvPr>
        </p:nvSpPr>
        <p:spPr/>
        <p:txBody>
          <a:bodyPr vert="horz" lIns="91440" tIns="45720" rIns="91440" bIns="45720" rtlCol="0" anchor="t">
            <a:normAutofit/>
          </a:bodyPr>
          <a:lstStyle/>
          <a:p>
            <a:pPr marL="171450" indent="-171450" algn="just">
              <a:buChar char="•"/>
            </a:pPr>
            <a:r>
              <a:rPr lang="en-US" sz="1900">
                <a:latin typeface="Times New Roman"/>
                <a:ea typeface="+mn-lt"/>
                <a:cs typeface="Times New Roman"/>
              </a:rPr>
              <a:t>We also conducted exploratory data analysis to gain insights into the characteristics of the collected data and identify potential patterns or trends related to stress levels. This involved visualizing the distributions of physiological signals, examining correlations between variables, and exploring differences in signal patterns between low and high-stress periods.</a:t>
            </a:r>
            <a:endParaRPr lang="en-US" sz="1900">
              <a:latin typeface="Times New Roman"/>
              <a:cs typeface="Times New Roman"/>
            </a:endParaRPr>
          </a:p>
          <a:p>
            <a:pPr marL="171450" indent="-171450" algn="just">
              <a:buChar char="•"/>
            </a:pPr>
            <a:r>
              <a:rPr lang="en-US" sz="1900">
                <a:latin typeface="Times New Roman"/>
                <a:ea typeface="+mn-lt"/>
                <a:cs typeface="Times New Roman"/>
              </a:rPr>
              <a:t>By using machine learning models based on the dataset we selected we used the collected data to get results regarding the subject's stress.</a:t>
            </a:r>
          </a:p>
        </p:txBody>
      </p:sp>
    </p:spTree>
    <p:extLst>
      <p:ext uri="{BB962C8B-B14F-4D97-AF65-F5344CB8AC3E}">
        <p14:creationId xmlns:p14="http://schemas.microsoft.com/office/powerpoint/2010/main" val="56486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BB2C0-A9A1-359A-BA31-B2731CFF9946}"/>
              </a:ext>
            </a:extLst>
          </p:cNvPr>
          <p:cNvSpPr>
            <a:spLocks noGrp="1"/>
          </p:cNvSpPr>
          <p:nvPr>
            <p:ph type="title"/>
          </p:nvPr>
        </p:nvSpPr>
        <p:spPr/>
        <p:txBody>
          <a:bodyPr>
            <a:normAutofit fontScale="90000"/>
          </a:bodyPr>
          <a:lstStyle/>
          <a:p>
            <a:r>
              <a:rPr lang="en-US"/>
              <a:t>Utilized Sensors &amp; Features</a:t>
            </a:r>
          </a:p>
        </p:txBody>
      </p:sp>
      <p:sp>
        <p:nvSpPr>
          <p:cNvPr id="3" name="Content Placeholder 2">
            <a:extLst>
              <a:ext uri="{FF2B5EF4-FFF2-40B4-BE49-F238E27FC236}">
                <a16:creationId xmlns:a16="http://schemas.microsoft.com/office/drawing/2014/main" id="{8397279A-0B3E-3EC9-82E5-6A480ADB05A4}"/>
              </a:ext>
            </a:extLst>
          </p:cNvPr>
          <p:cNvSpPr>
            <a:spLocks noGrp="1"/>
          </p:cNvSpPr>
          <p:nvPr>
            <p:ph idx="1"/>
          </p:nvPr>
        </p:nvSpPr>
        <p:spPr/>
        <p:txBody>
          <a:bodyPr vert="horz" lIns="91440" tIns="45720" rIns="91440" bIns="45720" rtlCol="0" anchor="t">
            <a:normAutofit/>
          </a:bodyPr>
          <a:lstStyle/>
          <a:p>
            <a:pPr marL="171450" indent="-171450" algn="just">
              <a:buChar char="•"/>
            </a:pPr>
            <a:r>
              <a:rPr lang="en-US" sz="1900">
                <a:latin typeface="Times New Roman"/>
                <a:ea typeface="+mn-lt"/>
                <a:cs typeface="Times New Roman"/>
              </a:rPr>
              <a:t>Age: Age of the subject, present in the fitness app;</a:t>
            </a:r>
          </a:p>
          <a:p>
            <a:pPr marL="171450" indent="-171450" algn="just">
              <a:buChar char="•"/>
            </a:pPr>
            <a:r>
              <a:rPr lang="en-US" sz="1900">
                <a:latin typeface="Times New Roman"/>
                <a:ea typeface="+mn-lt"/>
                <a:cs typeface="Times New Roman"/>
              </a:rPr>
              <a:t>Height: Height of the subject, present in the fitness app;</a:t>
            </a:r>
          </a:p>
          <a:p>
            <a:pPr marL="171450" indent="-171450" algn="just">
              <a:buChar char="•"/>
            </a:pPr>
            <a:r>
              <a:rPr lang="en-US" sz="1900">
                <a:latin typeface="Times New Roman"/>
                <a:ea typeface="+mn-lt"/>
                <a:cs typeface="Times New Roman"/>
              </a:rPr>
              <a:t>Weight: Weight of the subject, present in the fitness app;</a:t>
            </a:r>
          </a:p>
          <a:p>
            <a:pPr marL="171450" indent="-171450" algn="just">
              <a:buChar char="•"/>
            </a:pPr>
            <a:r>
              <a:rPr lang="en-US" sz="1900">
                <a:latin typeface="Times New Roman"/>
                <a:ea typeface="+mn-lt"/>
                <a:cs typeface="Times New Roman"/>
              </a:rPr>
              <a:t>Gender: Gender of the subject;</a:t>
            </a:r>
            <a:endParaRPr lang="en-US" sz="1900">
              <a:latin typeface="Times New Roman"/>
              <a:cs typeface="Times New Roman"/>
            </a:endParaRPr>
          </a:p>
          <a:p>
            <a:pPr marL="171450" indent="-171450" algn="just">
              <a:buChar char="•"/>
            </a:pPr>
            <a:r>
              <a:rPr lang="en-US" sz="1900">
                <a:latin typeface="Times New Roman"/>
                <a:ea typeface="+mn-lt"/>
                <a:cs typeface="Times New Roman"/>
              </a:rPr>
              <a:t>HR: Heart Rate in a certain moment of time, registered by manually triggering the measurement button or automatically with the smartwatch;</a:t>
            </a:r>
          </a:p>
          <a:p>
            <a:pPr marL="171450" indent="-171450" algn="just">
              <a:buChar char="•"/>
            </a:pPr>
            <a:r>
              <a:rPr lang="en-US" sz="1900">
                <a:latin typeface="Times New Roman"/>
                <a:ea typeface="+mn-lt"/>
                <a:cs typeface="Times New Roman"/>
              </a:rPr>
              <a:t>Condition: Dataset label, 0 if the subject was not under stress or 1 otherwise.</a:t>
            </a:r>
          </a:p>
        </p:txBody>
      </p:sp>
    </p:spTree>
    <p:extLst>
      <p:ext uri="{BB962C8B-B14F-4D97-AF65-F5344CB8AC3E}">
        <p14:creationId xmlns:p14="http://schemas.microsoft.com/office/powerpoint/2010/main" val="418158754"/>
      </p:ext>
    </p:extLst>
  </p:cSld>
  <p:clrMapOvr>
    <a:masterClrMapping/>
  </p:clrMapOvr>
</p:sld>
</file>

<file path=ppt/theme/theme1.xml><?xml version="1.0" encoding="utf-8"?>
<a:theme xmlns:a="http://schemas.openxmlformats.org/drawingml/2006/main" name="JuxtaposeVTI">
  <a:themeElements>
    <a:clrScheme name="AnalogousFromLightSeedRightStep">
      <a:dk1>
        <a:srgbClr val="000000"/>
      </a:dk1>
      <a:lt1>
        <a:srgbClr val="FFFFFF"/>
      </a:lt1>
      <a:dk2>
        <a:srgbClr val="3C2441"/>
      </a:dk2>
      <a:lt2>
        <a:srgbClr val="E8E6E2"/>
      </a:lt2>
      <a:accent1>
        <a:srgbClr val="90A5C3"/>
      </a:accent1>
      <a:accent2>
        <a:srgbClr val="807FBA"/>
      </a:accent2>
      <a:accent3>
        <a:srgbClr val="AB96C6"/>
      </a:accent3>
      <a:accent4>
        <a:srgbClr val="B17FBA"/>
      </a:accent4>
      <a:accent5>
        <a:srgbClr val="C593B7"/>
      </a:accent5>
      <a:accent6>
        <a:srgbClr val="BA7F92"/>
      </a:accent6>
      <a:hlink>
        <a:srgbClr val="977F5B"/>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DE0F47C2A37E408F1255FD959FAF7C" ma:contentTypeVersion="13" ma:contentTypeDescription="Create a new document." ma:contentTypeScope="" ma:versionID="8da32cde9aa30292a9d7813705fafcd2">
  <xsd:schema xmlns:xsd="http://www.w3.org/2001/XMLSchema" xmlns:xs="http://www.w3.org/2001/XMLSchema" xmlns:p="http://schemas.microsoft.com/office/2006/metadata/properties" xmlns:ns3="f0647bc5-c986-4dd1-a476-626da71fa836" xmlns:ns4="0018d922-f6e1-41e0-8f4d-29d2a5918a5b" targetNamespace="http://schemas.microsoft.com/office/2006/metadata/properties" ma:root="true" ma:fieldsID="0964df8f963696a3233c9118a1d5d914" ns3:_="" ns4:_="">
    <xsd:import namespace="f0647bc5-c986-4dd1-a476-626da71fa836"/>
    <xsd:import namespace="0018d922-f6e1-41e0-8f4d-29d2a5918a5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647bc5-c986-4dd1-a476-626da71fa8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018d922-f6e1-41e0-8f4d-29d2a5918a5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0647bc5-c986-4dd1-a476-626da71fa836" xsi:nil="true"/>
  </documentManagement>
</p:properties>
</file>

<file path=customXml/itemProps1.xml><?xml version="1.0" encoding="utf-8"?>
<ds:datastoreItem xmlns:ds="http://schemas.openxmlformats.org/officeDocument/2006/customXml" ds:itemID="{3103A91F-0318-4EFF-8998-9375C75270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647bc5-c986-4dd1-a476-626da71fa836"/>
    <ds:schemaRef ds:uri="0018d922-f6e1-41e0-8f4d-29d2a5918a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3C22F4-C0A5-4B52-815E-B868D623D1F0}">
  <ds:schemaRefs>
    <ds:schemaRef ds:uri="http://schemas.microsoft.com/sharepoint/v3/contenttype/forms"/>
  </ds:schemaRefs>
</ds:datastoreItem>
</file>

<file path=customXml/itemProps3.xml><?xml version="1.0" encoding="utf-8"?>
<ds:datastoreItem xmlns:ds="http://schemas.openxmlformats.org/officeDocument/2006/customXml" ds:itemID="{5557B376-3526-499A-9295-4784B5417B67}">
  <ds:schemaRefs>
    <ds:schemaRef ds:uri="0018d922-f6e1-41e0-8f4d-29d2a5918a5b"/>
    <ds:schemaRef ds:uri="http://purl.org/dc/elements/1.1/"/>
    <ds:schemaRef ds:uri="f0647bc5-c986-4dd1-a476-626da71fa836"/>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240</TotalTime>
  <Words>3124</Words>
  <Application>Microsoft Office PowerPoint</Application>
  <PresentationFormat>Widescreen</PresentationFormat>
  <Paragraphs>633</Paragraphs>
  <Slides>25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Arial</vt:lpstr>
      <vt:lpstr>Franklin Gothic Demi Cond</vt:lpstr>
      <vt:lpstr>Franklin Gothic Medium</vt:lpstr>
      <vt:lpstr>Times New Roman</vt:lpstr>
      <vt:lpstr>Wingdings</vt:lpstr>
      <vt:lpstr>JuxtaposeVTI</vt:lpstr>
      <vt:lpstr>Machine Learning Models Based on Smartwatch Logs for Mental Health Predictions</vt:lpstr>
      <vt:lpstr>Index</vt:lpstr>
      <vt:lpstr>Motivation</vt:lpstr>
      <vt:lpstr>Objectives and Contributions</vt:lpstr>
      <vt:lpstr>Related Works</vt:lpstr>
      <vt:lpstr>Related Works</vt:lpstr>
      <vt:lpstr>Data Analysis</vt:lpstr>
      <vt:lpstr>Data Analysis</vt:lpstr>
      <vt:lpstr>Utilized Sensors &amp; Features</vt:lpstr>
      <vt:lpstr>Data DESCRIPTION AND VISUALIZATION</vt:lpstr>
      <vt:lpstr>Data DESCRIPTION AND VISUALIZATION</vt:lpstr>
      <vt:lpstr>Data processing</vt:lpstr>
      <vt:lpstr>Machine Learning models</vt:lpstr>
      <vt:lpstr>Machine Learning models</vt:lpstr>
      <vt:lpstr>Machine Learning models</vt:lpstr>
      <vt:lpstr>Tests and Discussion</vt:lpstr>
      <vt:lpstr>Tests and Discussion</vt:lpstr>
      <vt:lpstr>Tests and Discussion</vt:lpstr>
      <vt:lpstr>Data availability and privacy</vt:lpstr>
      <vt:lpstr>Data availability and privacy</vt:lpstr>
      <vt:lpstr>Future Work</vt:lpstr>
      <vt:lpstr>Conclusions</vt:lpstr>
      <vt:lpstr>Stages of the realized study</vt:lpstr>
      <vt:lpstr>DISCUSSION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Prediction Using Heartrate and Smartwatch data</dc:title>
  <dc:creator>Vasco Januário Machado Pereira Moura Oliveira</dc:creator>
  <cp:lastModifiedBy>Vasco Januário Machado Pereira Moura Oliveira</cp:lastModifiedBy>
  <cp:revision>2</cp:revision>
  <dcterms:created xsi:type="dcterms:W3CDTF">2024-06-23T16:54:15Z</dcterms:created>
  <dcterms:modified xsi:type="dcterms:W3CDTF">2024-06-23T22:22:34Z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0x010100F3DE0F47C2A37E408F1255FD959FAF7C</vt:lpwstr>
  </property>
</Properties>
</file>